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sldIdLst>
    <p:sldId id="262" r:id="rId3"/>
    <p:sldId id="260" r:id="rId4"/>
    <p:sldId id="268" r:id="rId5"/>
    <p:sldId id="261" r:id="rId6"/>
    <p:sldId id="267" r:id="rId7"/>
    <p:sldId id="266" r:id="rId8"/>
    <p:sldId id="259" r:id="rId9"/>
    <p:sldId id="271" r:id="rId10"/>
    <p:sldId id="269" r:id="rId11"/>
    <p:sldId id="257" r:id="rId12"/>
    <p:sldId id="270" r:id="rId13"/>
    <p:sldId id="256" r:id="rId14"/>
    <p:sldId id="264"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EEF0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72"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07C53E-730E-4CA1-9DC2-08628F279DA6}"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1AB96-5DCD-4A6A-92A0-BD3E0FD13EE3}" type="slidenum">
              <a:rPr lang="en-GB" smtClean="0"/>
              <a:t>‹#›</a:t>
            </a:fld>
            <a:endParaRPr lang="en-GB"/>
          </a:p>
        </p:txBody>
      </p:sp>
    </p:spTree>
    <p:extLst>
      <p:ext uri="{BB962C8B-B14F-4D97-AF65-F5344CB8AC3E}">
        <p14:creationId xmlns:p14="http://schemas.microsoft.com/office/powerpoint/2010/main" val="3870307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7C53E-730E-4CA1-9DC2-08628F279DA6}"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1AB96-5DCD-4A6A-92A0-BD3E0FD13EE3}" type="slidenum">
              <a:rPr lang="en-GB" smtClean="0"/>
              <a:t>‹#›</a:t>
            </a:fld>
            <a:endParaRPr lang="en-GB"/>
          </a:p>
        </p:txBody>
      </p:sp>
    </p:spTree>
    <p:extLst>
      <p:ext uri="{BB962C8B-B14F-4D97-AF65-F5344CB8AC3E}">
        <p14:creationId xmlns:p14="http://schemas.microsoft.com/office/powerpoint/2010/main" val="1951645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5807C53E-730E-4CA1-9DC2-08628F279DA6}" type="datetimeFigureOut">
              <a:rPr lang="en-GB" smtClean="0"/>
              <a:t>04/10/2024</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4531AB96-5DCD-4A6A-92A0-BD3E0FD13EE3}" type="slidenum">
              <a:rPr lang="en-GB" smtClean="0"/>
              <a:t>‹#›</a:t>
            </a:fld>
            <a:endParaRPr lang="en-GB"/>
          </a:p>
        </p:txBody>
      </p:sp>
    </p:spTree>
    <p:extLst>
      <p:ext uri="{BB962C8B-B14F-4D97-AF65-F5344CB8AC3E}">
        <p14:creationId xmlns:p14="http://schemas.microsoft.com/office/powerpoint/2010/main" val="1124619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F8917-E6ED-4546-8517-604142531980}"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7DB40F-842D-4C4F-823F-03AF8707A13D}" type="slidenum">
              <a:rPr lang="en-GB" smtClean="0"/>
              <a:t>‹#›</a:t>
            </a:fld>
            <a:endParaRPr lang="en-GB"/>
          </a:p>
        </p:txBody>
      </p:sp>
    </p:spTree>
    <p:extLst>
      <p:ext uri="{BB962C8B-B14F-4D97-AF65-F5344CB8AC3E}">
        <p14:creationId xmlns:p14="http://schemas.microsoft.com/office/powerpoint/2010/main" val="1921671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F8917-E6ED-4546-8517-604142531980}"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7DB40F-842D-4C4F-823F-03AF8707A13D}" type="slidenum">
              <a:rPr lang="en-GB" smtClean="0"/>
              <a:t>‹#›</a:t>
            </a:fld>
            <a:endParaRPr lang="en-GB"/>
          </a:p>
        </p:txBody>
      </p:sp>
    </p:spTree>
    <p:extLst>
      <p:ext uri="{BB962C8B-B14F-4D97-AF65-F5344CB8AC3E}">
        <p14:creationId xmlns:p14="http://schemas.microsoft.com/office/powerpoint/2010/main" val="620352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F8917-E6ED-4546-8517-604142531980}"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7DB40F-842D-4C4F-823F-03AF8707A13D}" type="slidenum">
              <a:rPr lang="en-GB" smtClean="0"/>
              <a:t>‹#›</a:t>
            </a:fld>
            <a:endParaRPr lang="en-GB"/>
          </a:p>
        </p:txBody>
      </p:sp>
    </p:spTree>
    <p:extLst>
      <p:ext uri="{BB962C8B-B14F-4D97-AF65-F5344CB8AC3E}">
        <p14:creationId xmlns:p14="http://schemas.microsoft.com/office/powerpoint/2010/main" val="4131311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F8917-E6ED-4546-8517-604142531980}"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7DB40F-842D-4C4F-823F-03AF8707A13D}" type="slidenum">
              <a:rPr lang="en-GB" smtClean="0"/>
              <a:t>‹#›</a:t>
            </a:fld>
            <a:endParaRPr lang="en-GB"/>
          </a:p>
        </p:txBody>
      </p:sp>
    </p:spTree>
    <p:extLst>
      <p:ext uri="{BB962C8B-B14F-4D97-AF65-F5344CB8AC3E}">
        <p14:creationId xmlns:p14="http://schemas.microsoft.com/office/powerpoint/2010/main" val="354558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F8917-E6ED-4546-8517-604142531980}" type="datetimeFigureOut">
              <a:rPr lang="en-GB" smtClean="0"/>
              <a:t>04/10/2024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7DB40F-842D-4C4F-823F-03AF8707A13D}" type="slidenum">
              <a:rPr lang="en-GB" smtClean="0"/>
              <a:t>‹#›</a:t>
            </a:fld>
            <a:endParaRPr lang="en-GB"/>
          </a:p>
        </p:txBody>
      </p:sp>
    </p:spTree>
    <p:extLst>
      <p:ext uri="{BB962C8B-B14F-4D97-AF65-F5344CB8AC3E}">
        <p14:creationId xmlns:p14="http://schemas.microsoft.com/office/powerpoint/2010/main" val="963886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F8917-E6ED-4546-8517-604142531980}" type="datetimeFigureOut">
              <a:rPr lang="en-GB" smtClean="0"/>
              <a:t>04/10/2024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7DB40F-842D-4C4F-823F-03AF8707A13D}" type="slidenum">
              <a:rPr lang="en-GB" smtClean="0"/>
              <a:t>‹#›</a:t>
            </a:fld>
            <a:endParaRPr lang="en-GB"/>
          </a:p>
        </p:txBody>
      </p:sp>
    </p:spTree>
    <p:extLst>
      <p:ext uri="{BB962C8B-B14F-4D97-AF65-F5344CB8AC3E}">
        <p14:creationId xmlns:p14="http://schemas.microsoft.com/office/powerpoint/2010/main" val="186502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F8917-E6ED-4546-8517-604142531980}" type="datetimeFigureOut">
              <a:rPr lang="en-GB" smtClean="0"/>
              <a:t>04/10/2024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7DB40F-842D-4C4F-823F-03AF8707A13D}" type="slidenum">
              <a:rPr lang="en-GB" smtClean="0"/>
              <a:t>‹#›</a:t>
            </a:fld>
            <a:endParaRPr lang="en-GB"/>
          </a:p>
        </p:txBody>
      </p:sp>
    </p:spTree>
    <p:extLst>
      <p:ext uri="{BB962C8B-B14F-4D97-AF65-F5344CB8AC3E}">
        <p14:creationId xmlns:p14="http://schemas.microsoft.com/office/powerpoint/2010/main" val="393954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DF8917-E6ED-4546-8517-604142531980}"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7DB40F-842D-4C4F-823F-03AF8707A13D}" type="slidenum">
              <a:rPr lang="en-GB" smtClean="0"/>
              <a:t>‹#›</a:t>
            </a:fld>
            <a:endParaRPr lang="en-GB"/>
          </a:p>
        </p:txBody>
      </p:sp>
    </p:spTree>
    <p:extLst>
      <p:ext uri="{BB962C8B-B14F-4D97-AF65-F5344CB8AC3E}">
        <p14:creationId xmlns:p14="http://schemas.microsoft.com/office/powerpoint/2010/main" val="63976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7C53E-730E-4CA1-9DC2-08628F279DA6}"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1AB96-5DCD-4A6A-92A0-BD3E0FD13EE3}" type="slidenum">
              <a:rPr lang="en-GB" smtClean="0"/>
              <a:t>‹#›</a:t>
            </a:fld>
            <a:endParaRPr lang="en-GB"/>
          </a:p>
        </p:txBody>
      </p:sp>
    </p:spTree>
    <p:extLst>
      <p:ext uri="{BB962C8B-B14F-4D97-AF65-F5344CB8AC3E}">
        <p14:creationId xmlns:p14="http://schemas.microsoft.com/office/powerpoint/2010/main" val="4238424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DF8917-E6ED-4546-8517-604142531980}"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7DB40F-842D-4C4F-823F-03AF8707A13D}" type="slidenum">
              <a:rPr lang="en-GB" smtClean="0"/>
              <a:t>‹#›</a:t>
            </a:fld>
            <a:endParaRPr lang="en-GB"/>
          </a:p>
        </p:txBody>
      </p:sp>
    </p:spTree>
    <p:extLst>
      <p:ext uri="{BB962C8B-B14F-4D97-AF65-F5344CB8AC3E}">
        <p14:creationId xmlns:p14="http://schemas.microsoft.com/office/powerpoint/2010/main" val="1672276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F8917-E6ED-4546-8517-604142531980}"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7DB40F-842D-4C4F-823F-03AF8707A13D}" type="slidenum">
              <a:rPr lang="en-GB" smtClean="0"/>
              <a:t>‹#›</a:t>
            </a:fld>
            <a:endParaRPr lang="en-GB"/>
          </a:p>
        </p:txBody>
      </p:sp>
    </p:spTree>
    <p:extLst>
      <p:ext uri="{BB962C8B-B14F-4D97-AF65-F5344CB8AC3E}">
        <p14:creationId xmlns:p14="http://schemas.microsoft.com/office/powerpoint/2010/main" val="3768760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F8917-E6ED-4546-8517-604142531980}"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7DB40F-842D-4C4F-823F-03AF8707A13D}"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58949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F8917-E6ED-4546-8517-604142531980}"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7DB40F-842D-4C4F-823F-03AF8707A13D}" type="slidenum">
              <a:rPr lang="en-GB" smtClean="0"/>
              <a:t>‹#›</a:t>
            </a:fld>
            <a:endParaRPr lang="en-GB"/>
          </a:p>
        </p:txBody>
      </p:sp>
    </p:spTree>
    <p:extLst>
      <p:ext uri="{BB962C8B-B14F-4D97-AF65-F5344CB8AC3E}">
        <p14:creationId xmlns:p14="http://schemas.microsoft.com/office/powerpoint/2010/main" val="2458905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F8917-E6ED-4546-8517-604142531980}"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7DB40F-842D-4C4F-823F-03AF8707A13D}"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9708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F8917-E6ED-4546-8517-604142531980}"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7DB40F-842D-4C4F-823F-03AF8707A13D}" type="slidenum">
              <a:rPr lang="en-GB" smtClean="0"/>
              <a:t>‹#›</a:t>
            </a:fld>
            <a:endParaRPr lang="en-GB"/>
          </a:p>
        </p:txBody>
      </p:sp>
    </p:spTree>
    <p:extLst>
      <p:ext uri="{BB962C8B-B14F-4D97-AF65-F5344CB8AC3E}">
        <p14:creationId xmlns:p14="http://schemas.microsoft.com/office/powerpoint/2010/main" val="1179159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F8917-E6ED-4546-8517-604142531980}"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7DB40F-842D-4C4F-823F-03AF8707A13D}" type="slidenum">
              <a:rPr lang="en-GB" smtClean="0"/>
              <a:t>‹#›</a:t>
            </a:fld>
            <a:endParaRPr lang="en-GB"/>
          </a:p>
        </p:txBody>
      </p:sp>
    </p:spTree>
    <p:extLst>
      <p:ext uri="{BB962C8B-B14F-4D97-AF65-F5344CB8AC3E}">
        <p14:creationId xmlns:p14="http://schemas.microsoft.com/office/powerpoint/2010/main" val="4255778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F8917-E6ED-4546-8517-604142531980}"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7DB40F-842D-4C4F-823F-03AF8707A13D}" type="slidenum">
              <a:rPr lang="en-GB" smtClean="0"/>
              <a:t>‹#›</a:t>
            </a:fld>
            <a:endParaRPr lang="en-GB"/>
          </a:p>
        </p:txBody>
      </p:sp>
    </p:spTree>
    <p:extLst>
      <p:ext uri="{BB962C8B-B14F-4D97-AF65-F5344CB8AC3E}">
        <p14:creationId xmlns:p14="http://schemas.microsoft.com/office/powerpoint/2010/main" val="179190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5807C53E-730E-4CA1-9DC2-08628F279DA6}" type="datetimeFigureOut">
              <a:rPr lang="en-GB" smtClean="0"/>
              <a:t>04/10/2024</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531AB96-5DCD-4A6A-92A0-BD3E0FD13EE3}" type="slidenum">
              <a:rPr lang="en-GB" smtClean="0"/>
              <a:t>‹#›</a:t>
            </a:fld>
            <a:endParaRPr lang="en-GB"/>
          </a:p>
        </p:txBody>
      </p:sp>
    </p:spTree>
    <p:extLst>
      <p:ext uri="{BB962C8B-B14F-4D97-AF65-F5344CB8AC3E}">
        <p14:creationId xmlns:p14="http://schemas.microsoft.com/office/powerpoint/2010/main" val="56818806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07C53E-730E-4CA1-9DC2-08628F279DA6}"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31AB96-5DCD-4A6A-92A0-BD3E0FD13EE3}" type="slidenum">
              <a:rPr lang="en-GB" smtClean="0"/>
              <a:t>‹#›</a:t>
            </a:fld>
            <a:endParaRPr lang="en-GB"/>
          </a:p>
        </p:txBody>
      </p:sp>
    </p:spTree>
    <p:extLst>
      <p:ext uri="{BB962C8B-B14F-4D97-AF65-F5344CB8AC3E}">
        <p14:creationId xmlns:p14="http://schemas.microsoft.com/office/powerpoint/2010/main" val="90573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07C53E-730E-4CA1-9DC2-08628F279DA6}" type="datetimeFigureOut">
              <a:rPr lang="en-GB" smtClean="0"/>
              <a:t>04/10/2024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31AB96-5DCD-4A6A-92A0-BD3E0FD13EE3}" type="slidenum">
              <a:rPr lang="en-GB" smtClean="0"/>
              <a:t>‹#›</a:t>
            </a:fld>
            <a:endParaRPr lang="en-GB"/>
          </a:p>
        </p:txBody>
      </p:sp>
    </p:spTree>
    <p:extLst>
      <p:ext uri="{BB962C8B-B14F-4D97-AF65-F5344CB8AC3E}">
        <p14:creationId xmlns:p14="http://schemas.microsoft.com/office/powerpoint/2010/main" val="242437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07C53E-730E-4CA1-9DC2-08628F279DA6}" type="datetimeFigureOut">
              <a:rPr lang="en-GB" smtClean="0"/>
              <a:t>04/10/2024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31AB96-5DCD-4A6A-92A0-BD3E0FD13EE3}" type="slidenum">
              <a:rPr lang="en-GB" smtClean="0"/>
              <a:t>‹#›</a:t>
            </a:fld>
            <a:endParaRPr lang="en-GB"/>
          </a:p>
        </p:txBody>
      </p:sp>
    </p:spTree>
    <p:extLst>
      <p:ext uri="{BB962C8B-B14F-4D97-AF65-F5344CB8AC3E}">
        <p14:creationId xmlns:p14="http://schemas.microsoft.com/office/powerpoint/2010/main" val="6713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7C53E-730E-4CA1-9DC2-08628F279DA6}" type="datetimeFigureOut">
              <a:rPr lang="en-GB" smtClean="0"/>
              <a:t>04/10/2024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31AB96-5DCD-4A6A-92A0-BD3E0FD13EE3}" type="slidenum">
              <a:rPr lang="en-GB" smtClean="0"/>
              <a:t>‹#›</a:t>
            </a:fld>
            <a:endParaRPr lang="en-GB"/>
          </a:p>
        </p:txBody>
      </p:sp>
    </p:spTree>
    <p:extLst>
      <p:ext uri="{BB962C8B-B14F-4D97-AF65-F5344CB8AC3E}">
        <p14:creationId xmlns:p14="http://schemas.microsoft.com/office/powerpoint/2010/main" val="387842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07C53E-730E-4CA1-9DC2-08628F279DA6}"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31AB96-5DCD-4A6A-92A0-BD3E0FD13EE3}" type="slidenum">
              <a:rPr lang="en-GB" smtClean="0"/>
              <a:t>‹#›</a:t>
            </a:fld>
            <a:endParaRPr lang="en-GB"/>
          </a:p>
        </p:txBody>
      </p:sp>
    </p:spTree>
    <p:extLst>
      <p:ext uri="{BB962C8B-B14F-4D97-AF65-F5344CB8AC3E}">
        <p14:creationId xmlns:p14="http://schemas.microsoft.com/office/powerpoint/2010/main" val="25942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07C53E-730E-4CA1-9DC2-08628F279DA6}"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31AB96-5DCD-4A6A-92A0-BD3E0FD13EE3}" type="slidenum">
              <a:rPr lang="en-GB" smtClean="0"/>
              <a:t>‹#›</a:t>
            </a:fld>
            <a:endParaRPr lang="en-GB"/>
          </a:p>
        </p:txBody>
      </p:sp>
    </p:spTree>
    <p:extLst>
      <p:ext uri="{BB962C8B-B14F-4D97-AF65-F5344CB8AC3E}">
        <p14:creationId xmlns:p14="http://schemas.microsoft.com/office/powerpoint/2010/main" val="3662552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5807C53E-730E-4CA1-9DC2-08628F279DA6}" type="datetimeFigureOut">
              <a:rPr lang="en-GB" smtClean="0"/>
              <a:t>04/10/2024</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531AB96-5DCD-4A6A-92A0-BD3E0FD13EE3}" type="slidenum">
              <a:rPr lang="en-GB" smtClean="0"/>
              <a:t>‹#›</a:t>
            </a:fld>
            <a:endParaRPr lang="en-GB"/>
          </a:p>
        </p:txBody>
      </p:sp>
    </p:spTree>
    <p:extLst>
      <p:ext uri="{BB962C8B-B14F-4D97-AF65-F5344CB8AC3E}">
        <p14:creationId xmlns:p14="http://schemas.microsoft.com/office/powerpoint/2010/main" val="13397178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07C53E-730E-4CA1-9DC2-08628F279DA6}" type="datetimeFigureOut">
              <a:rPr lang="en-GB" smtClean="0"/>
              <a:t>04/10/2024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531AB96-5DCD-4A6A-92A0-BD3E0FD13EE3}" type="slidenum">
              <a:rPr lang="en-GB" smtClean="0"/>
              <a:t>‹#›</a:t>
            </a:fld>
            <a:endParaRPr lang="en-GB"/>
          </a:p>
        </p:txBody>
      </p:sp>
    </p:spTree>
    <p:extLst>
      <p:ext uri="{BB962C8B-B14F-4D97-AF65-F5344CB8AC3E}">
        <p14:creationId xmlns:p14="http://schemas.microsoft.com/office/powerpoint/2010/main" val="15035067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618E4-9869-4100-9F51-4613E4CA2329}"/>
              </a:ext>
            </a:extLst>
          </p:cNvPr>
          <p:cNvSpPr>
            <a:spLocks noGrp="1"/>
          </p:cNvSpPr>
          <p:nvPr>
            <p:ph type="ctrTitle"/>
          </p:nvPr>
        </p:nvSpPr>
        <p:spPr>
          <a:xfrm>
            <a:off x="2839353" y="305012"/>
            <a:ext cx="9144000" cy="2387600"/>
          </a:xfrm>
        </p:spPr>
        <p:txBody>
          <a:bodyPr>
            <a:normAutofit/>
          </a:bodyPr>
          <a:lstStyle/>
          <a:p>
            <a:r>
              <a:rPr lang="en-GB" sz="5400" u="sng" dirty="0">
                <a:solidFill>
                  <a:srgbClr val="0070C0"/>
                </a:solidFill>
                <a:latin typeface="Comic Sans MS" panose="030F0702030302020204" pitchFamily="66" charset="0"/>
              </a:rPr>
              <a:t>Roles and responsibilities at Oakley CE Junior School</a:t>
            </a:r>
          </a:p>
        </p:txBody>
      </p:sp>
      <p:sp>
        <p:nvSpPr>
          <p:cNvPr id="3" name="Subtitle 2">
            <a:extLst>
              <a:ext uri="{FF2B5EF4-FFF2-40B4-BE49-F238E27FC236}">
                <a16:creationId xmlns:a16="http://schemas.microsoft.com/office/drawing/2014/main" id="{47602D65-1D9D-4087-9163-F7C7DC627967}"/>
              </a:ext>
            </a:extLst>
          </p:cNvPr>
          <p:cNvSpPr>
            <a:spLocks noGrp="1"/>
          </p:cNvSpPr>
          <p:nvPr>
            <p:ph type="subTitle" idx="1"/>
          </p:nvPr>
        </p:nvSpPr>
        <p:spPr>
          <a:xfrm>
            <a:off x="1524000" y="3222210"/>
            <a:ext cx="9144000" cy="1655762"/>
          </a:xfrm>
        </p:spPr>
        <p:txBody>
          <a:bodyPr>
            <a:noAutofit/>
          </a:bodyPr>
          <a:lstStyle/>
          <a:p>
            <a:endParaRPr lang="en-GB" sz="2800" dirty="0"/>
          </a:p>
          <a:p>
            <a:r>
              <a:rPr lang="en-GB" sz="2800" dirty="0">
                <a:latin typeface="Comic Sans MS" panose="030F0702030302020204" pitchFamily="66" charset="0"/>
              </a:rPr>
              <a:t>Would you like a role and responsibility at our school?</a:t>
            </a:r>
          </a:p>
          <a:p>
            <a:endParaRPr lang="en-GB" sz="2800" dirty="0">
              <a:latin typeface="Comic Sans MS" panose="030F0702030302020204" pitchFamily="66" charset="0"/>
            </a:endParaRPr>
          </a:p>
          <a:p>
            <a:r>
              <a:rPr lang="en-GB" sz="2800" dirty="0">
                <a:latin typeface="Comic Sans MS" panose="030F0702030302020204" pitchFamily="66" charset="0"/>
              </a:rPr>
              <a:t>Have a look at all the different roles and responsibilities on offer and decide if you would like to apply for one.</a:t>
            </a:r>
          </a:p>
        </p:txBody>
      </p:sp>
      <p:pic>
        <p:nvPicPr>
          <p:cNvPr id="4" name="Picture 3">
            <a:extLst>
              <a:ext uri="{FF2B5EF4-FFF2-40B4-BE49-F238E27FC236}">
                <a16:creationId xmlns:a16="http://schemas.microsoft.com/office/drawing/2014/main" id="{322193CF-78D3-415C-8F9B-FD11E6822797}"/>
              </a:ext>
            </a:extLst>
          </p:cNvPr>
          <p:cNvPicPr>
            <a:picLocks noChangeAspect="1"/>
          </p:cNvPicPr>
          <p:nvPr/>
        </p:nvPicPr>
        <p:blipFill>
          <a:blip r:embed="rId2"/>
          <a:stretch>
            <a:fillRect/>
          </a:stretch>
        </p:blipFill>
        <p:spPr>
          <a:xfrm>
            <a:off x="208646" y="305011"/>
            <a:ext cx="2441867" cy="2387599"/>
          </a:xfrm>
          <a:prstGeom prst="rect">
            <a:avLst/>
          </a:prstGeom>
        </p:spPr>
      </p:pic>
    </p:spTree>
    <p:extLst>
      <p:ext uri="{BB962C8B-B14F-4D97-AF65-F5344CB8AC3E}">
        <p14:creationId xmlns:p14="http://schemas.microsoft.com/office/powerpoint/2010/main" val="1074237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C1735A-990A-4859-B0BB-0F5932B6DFAB}"/>
              </a:ext>
            </a:extLst>
          </p:cNvPr>
          <p:cNvSpPr txBox="1"/>
          <p:nvPr/>
        </p:nvSpPr>
        <p:spPr>
          <a:xfrm>
            <a:off x="0" y="0"/>
            <a:ext cx="5471875"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Maths Ambassadors   </a:t>
            </a:r>
          </a:p>
        </p:txBody>
      </p:sp>
      <p:sp>
        <p:nvSpPr>
          <p:cNvPr id="4" name="TextBox 3">
            <a:extLst>
              <a:ext uri="{FF2B5EF4-FFF2-40B4-BE49-F238E27FC236}">
                <a16:creationId xmlns:a16="http://schemas.microsoft.com/office/drawing/2014/main" id="{DBBA39DE-B2A3-403C-9384-7B1F62661E15}"/>
              </a:ext>
            </a:extLst>
          </p:cNvPr>
          <p:cNvSpPr txBox="1"/>
          <p:nvPr/>
        </p:nvSpPr>
        <p:spPr>
          <a:xfrm>
            <a:off x="0" y="769441"/>
            <a:ext cx="8948619" cy="6063198"/>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Role and responsibilities: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 help run the maths weekly problem challenge for the whole school and announce the winners in our celebration assembly each week.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 help to plan a special maths day in November.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 be ambassadors for maths at </a:t>
            </a:r>
            <a:r>
              <a:rPr kumimoji="0" lang="en-GB" sz="24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t>our maths </a:t>
            </a: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parent evening later in the year.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 help choose and order some outdoor maths games.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 create an Easter maths trail for Upper and Lower School in the spring term.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 help to design a maths escape room challenge for Years 2 – 5 in the summer term.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 help with the calculation of house point scoring on our school Sports 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 talk about maths in our school to visitors and our maths governor.</a:t>
            </a:r>
          </a:p>
        </p:txBody>
      </p:sp>
      <p:pic>
        <p:nvPicPr>
          <p:cNvPr id="5" name="Picture 4">
            <a:extLst>
              <a:ext uri="{FF2B5EF4-FFF2-40B4-BE49-F238E27FC236}">
                <a16:creationId xmlns:a16="http://schemas.microsoft.com/office/drawing/2014/main" id="{05A8AE00-2FD9-48CE-B634-D4AA489D3FCB}"/>
              </a:ext>
            </a:extLst>
          </p:cNvPr>
          <p:cNvPicPr>
            <a:picLocks noChangeAspect="1"/>
          </p:cNvPicPr>
          <p:nvPr/>
        </p:nvPicPr>
        <p:blipFill>
          <a:blip r:embed="rId2"/>
          <a:stretch>
            <a:fillRect/>
          </a:stretch>
        </p:blipFill>
        <p:spPr>
          <a:xfrm>
            <a:off x="9194006" y="247650"/>
            <a:ext cx="2773920" cy="3365284"/>
          </a:xfrm>
          <a:prstGeom prst="rect">
            <a:avLst/>
          </a:prstGeom>
        </p:spPr>
      </p:pic>
      <p:sp>
        <p:nvSpPr>
          <p:cNvPr id="7" name="TextBox 6">
            <a:extLst>
              <a:ext uri="{FF2B5EF4-FFF2-40B4-BE49-F238E27FC236}">
                <a16:creationId xmlns:a16="http://schemas.microsoft.com/office/drawing/2014/main" id="{506D4171-96FA-4502-B48B-6006FEA8B07C}"/>
              </a:ext>
            </a:extLst>
          </p:cNvPr>
          <p:cNvSpPr txBox="1"/>
          <p:nvPr/>
        </p:nvSpPr>
        <p:spPr>
          <a:xfrm>
            <a:off x="9081969" y="3829050"/>
            <a:ext cx="2997994" cy="2862322"/>
          </a:xfrm>
          <a:prstGeom prst="rect">
            <a:avLst/>
          </a:prstGeom>
          <a:solidFill>
            <a:schemeClr val="accent4">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Mrs Podevin, our school maths leader, is looking for </a:t>
            </a:r>
            <a:r>
              <a:rPr lang="en-GB" sz="2000" b="1" dirty="0">
                <a:solidFill>
                  <a:prstClr val="black"/>
                </a:solidFill>
                <a:latin typeface="Comic Sans MS" panose="030F0702030302020204" pitchFamily="66" charset="0"/>
              </a:rPr>
              <a:t>four</a:t>
            </a:r>
            <a:r>
              <a:rPr kumimoji="0" lang="en-GB"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year 5 pupils</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to promote a love of maths in our school.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am looking for people who love maths and are creative thinkers.’ </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9" name="Picture 8">
            <a:extLst>
              <a:ext uri="{FF2B5EF4-FFF2-40B4-BE49-F238E27FC236}">
                <a16:creationId xmlns:a16="http://schemas.microsoft.com/office/drawing/2014/main" id="{944FDF57-60AA-410E-8C9E-CFC5BCEC52C6}"/>
              </a:ext>
            </a:extLst>
          </p:cNvPr>
          <p:cNvPicPr>
            <a:picLocks noChangeAspect="1"/>
          </p:cNvPicPr>
          <p:nvPr/>
        </p:nvPicPr>
        <p:blipFill>
          <a:blip r:embed="rId3"/>
          <a:stretch>
            <a:fillRect/>
          </a:stretch>
        </p:blipFill>
        <p:spPr>
          <a:xfrm>
            <a:off x="5987534" y="25361"/>
            <a:ext cx="2690813" cy="1112368"/>
          </a:xfrm>
          <a:prstGeom prst="rect">
            <a:avLst/>
          </a:prstGeom>
        </p:spPr>
      </p:pic>
    </p:spTree>
    <p:extLst>
      <p:ext uri="{BB962C8B-B14F-4D97-AF65-F5344CB8AC3E}">
        <p14:creationId xmlns:p14="http://schemas.microsoft.com/office/powerpoint/2010/main" val="11962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8ED891-3627-4ECC-B861-715A1C34EFFF}"/>
              </a:ext>
            </a:extLst>
          </p:cNvPr>
          <p:cNvSpPr txBox="1"/>
          <p:nvPr/>
        </p:nvSpPr>
        <p:spPr>
          <a:xfrm>
            <a:off x="429880" y="742939"/>
            <a:ext cx="11513591" cy="4832092"/>
          </a:xfrm>
          <a:prstGeom prst="rect">
            <a:avLst/>
          </a:prstGeom>
          <a:noFill/>
        </p:spPr>
        <p:txBody>
          <a:bodyPr wrap="square" rtlCol="0">
            <a:spAutoFit/>
          </a:bodyPr>
          <a:lstStyle/>
          <a:p>
            <a:r>
              <a:rPr lang="en-GB" sz="4400" dirty="0">
                <a:latin typeface="Comic Sans MS" panose="030F0702030302020204" pitchFamily="66" charset="0"/>
              </a:rPr>
              <a:t>Due to training the EARA and JRSO group have received, the children in year 4, 5 and 6 will continue in their role.  However, we would like year 3 children to apply.</a:t>
            </a:r>
          </a:p>
          <a:p>
            <a:endParaRPr lang="en-GB" sz="4400" dirty="0">
              <a:latin typeface="Comic Sans MS" panose="030F0702030302020204" pitchFamily="66" charset="0"/>
            </a:endParaRPr>
          </a:p>
          <a:p>
            <a:r>
              <a:rPr lang="en-GB" sz="4400" dirty="0">
                <a:latin typeface="Comic Sans MS" panose="030F0702030302020204" pitchFamily="66" charset="0"/>
              </a:rPr>
              <a:t>Please see the next slides for more information- </a:t>
            </a:r>
          </a:p>
        </p:txBody>
      </p:sp>
    </p:spTree>
    <p:extLst>
      <p:ext uri="{BB962C8B-B14F-4D97-AF65-F5344CB8AC3E}">
        <p14:creationId xmlns:p14="http://schemas.microsoft.com/office/powerpoint/2010/main" val="132290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Image preview">
            <a:extLst>
              <a:ext uri="{FF2B5EF4-FFF2-40B4-BE49-F238E27FC236}">
                <a16:creationId xmlns:a16="http://schemas.microsoft.com/office/drawing/2014/main" id="{CD0356C8-435A-48C6-BFE1-00556A8E27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05" t="32950" r="18326" b="11589"/>
          <a:stretch/>
        </p:blipFill>
        <p:spPr bwMode="auto">
          <a:xfrm>
            <a:off x="992030" y="224774"/>
            <a:ext cx="2937639" cy="38469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a:extLst>
              <a:ext uri="{FF2B5EF4-FFF2-40B4-BE49-F238E27FC236}">
                <a16:creationId xmlns:a16="http://schemas.microsoft.com/office/drawing/2014/main" id="{20017EA0-DBE1-4649-A89D-FF0A1A90458C}"/>
              </a:ext>
            </a:extLst>
          </p:cNvPr>
          <p:cNvSpPr/>
          <p:nvPr/>
        </p:nvSpPr>
        <p:spPr>
          <a:xfrm>
            <a:off x="3567694" y="0"/>
            <a:ext cx="9115920" cy="646331"/>
          </a:xfrm>
          <a:prstGeom prst="rect">
            <a:avLst/>
          </a:prstGeom>
          <a:noFill/>
        </p:spPr>
        <p:txBody>
          <a:bodyPr wrap="square" lIns="91440" tIns="45720" rIns="91440" bIns="45720">
            <a:spAutoFit/>
          </a:bodyPr>
          <a:lstStyle/>
          <a:p>
            <a:pPr algn="ctr"/>
            <a:r>
              <a:rPr lang="en-GB"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Equalities and Rights Advocates (EARA)</a:t>
            </a:r>
          </a:p>
        </p:txBody>
      </p:sp>
      <p:sp>
        <p:nvSpPr>
          <p:cNvPr id="8" name="TextBox 7">
            <a:extLst>
              <a:ext uri="{FF2B5EF4-FFF2-40B4-BE49-F238E27FC236}">
                <a16:creationId xmlns:a16="http://schemas.microsoft.com/office/drawing/2014/main" id="{302DB8E7-C2A8-4FB0-86AA-210D2DDE6CF8}"/>
              </a:ext>
            </a:extLst>
          </p:cNvPr>
          <p:cNvSpPr txBox="1"/>
          <p:nvPr/>
        </p:nvSpPr>
        <p:spPr>
          <a:xfrm>
            <a:off x="1680828" y="3908587"/>
            <a:ext cx="1560042" cy="369332"/>
          </a:xfrm>
          <a:prstGeom prst="rect">
            <a:avLst/>
          </a:prstGeom>
          <a:noFill/>
        </p:spPr>
        <p:txBody>
          <a:bodyPr wrap="none" rtlCol="0">
            <a:spAutoFit/>
          </a:bodyPr>
          <a:lstStyle/>
          <a:p>
            <a:r>
              <a:rPr lang="en-GB" dirty="0">
                <a:latin typeface="Comic Sans MS" panose="030F0702030302020204" pitchFamily="66" charset="0"/>
              </a:rPr>
              <a:t>Miss Rahman</a:t>
            </a:r>
          </a:p>
        </p:txBody>
      </p:sp>
      <p:sp>
        <p:nvSpPr>
          <p:cNvPr id="11" name="TextBox 10">
            <a:extLst>
              <a:ext uri="{FF2B5EF4-FFF2-40B4-BE49-F238E27FC236}">
                <a16:creationId xmlns:a16="http://schemas.microsoft.com/office/drawing/2014/main" id="{B45B8325-50B7-4086-A856-D24B07D11FE5}"/>
              </a:ext>
            </a:extLst>
          </p:cNvPr>
          <p:cNvSpPr txBox="1"/>
          <p:nvPr/>
        </p:nvSpPr>
        <p:spPr>
          <a:xfrm>
            <a:off x="4332860" y="530943"/>
            <a:ext cx="7832202" cy="5447645"/>
          </a:xfrm>
          <a:prstGeom prst="rect">
            <a:avLst/>
          </a:prstGeom>
          <a:noFill/>
        </p:spPr>
        <p:txBody>
          <a:bodyPr wrap="square" rtlCol="0">
            <a:spAutoFit/>
          </a:bodyPr>
          <a:lstStyle/>
          <a:p>
            <a:r>
              <a:rPr lang="en-GB" sz="2000" u="sng" dirty="0">
                <a:latin typeface="Comic Sans MS" panose="030F0702030302020204" pitchFamily="66" charset="0"/>
              </a:rPr>
              <a:t>What does EARA mean?</a:t>
            </a:r>
          </a:p>
          <a:p>
            <a:endParaRPr lang="en-GB" sz="2000" dirty="0">
              <a:latin typeface="Comic Sans MS" panose="030F0702030302020204" pitchFamily="66" charset="0"/>
            </a:endParaRPr>
          </a:p>
          <a:p>
            <a:r>
              <a:rPr lang="en-GB" sz="2000" b="0" i="0" dirty="0">
                <a:solidFill>
                  <a:srgbClr val="000000"/>
                </a:solidFill>
                <a:effectLst/>
                <a:latin typeface="Comic Sans MS" panose="030F0702030302020204" pitchFamily="66" charset="0"/>
              </a:rPr>
              <a:t>EARA stands for Equality and Rights Advocates. </a:t>
            </a:r>
            <a:r>
              <a:rPr lang="en-GB" sz="2000" dirty="0">
                <a:latin typeface="Comic Sans MS" panose="030F0702030302020204" pitchFamily="66" charset="0"/>
              </a:rPr>
              <a:t>At Oakley, we believe that everyone has the right to be treated with equality, respect and have their voices listened to.</a:t>
            </a:r>
            <a:r>
              <a:rPr lang="en-GB" sz="2000" b="0" i="0" dirty="0">
                <a:solidFill>
                  <a:srgbClr val="000000"/>
                </a:solidFill>
                <a:effectLst/>
                <a:latin typeface="Comic Sans MS" panose="030F0702030302020204" pitchFamily="66" charset="0"/>
              </a:rPr>
              <a:t> We follow the children's rights from the United Nations Conventions of the Rights of the Child.</a:t>
            </a:r>
          </a:p>
          <a:p>
            <a:endParaRPr lang="en-GB" sz="2000" dirty="0">
              <a:latin typeface="Comic Sans MS" panose="030F0702030302020204" pitchFamily="66" charset="0"/>
            </a:endParaRPr>
          </a:p>
          <a:p>
            <a:pPr algn="l" fontAlgn="t"/>
            <a:r>
              <a:rPr lang="en-GB" sz="2000" b="0" i="0" u="sng" dirty="0">
                <a:solidFill>
                  <a:srgbClr val="000000"/>
                </a:solidFill>
                <a:effectLst/>
                <a:latin typeface="Comic Sans MS" panose="030F0702030302020204" pitchFamily="66" charset="0"/>
              </a:rPr>
              <a:t>What will you do?</a:t>
            </a:r>
          </a:p>
          <a:p>
            <a:pPr algn="l" fontAlgn="t"/>
            <a:r>
              <a:rPr lang="en-GB" sz="2000" b="0" i="0" dirty="0">
                <a:solidFill>
                  <a:srgbClr val="000000"/>
                </a:solidFill>
                <a:effectLst/>
                <a:latin typeface="Comic Sans MS" panose="030F0702030302020204" pitchFamily="66" charset="0"/>
              </a:rPr>
              <a:t>As EARA’s it will be our mission to:</a:t>
            </a:r>
          </a:p>
          <a:p>
            <a:pPr marL="342900" indent="-342900" algn="l" fontAlgn="t">
              <a:buFont typeface="Arial" panose="020B0604020202020204" pitchFamily="34" charset="0"/>
              <a:buChar char="•"/>
            </a:pPr>
            <a:r>
              <a:rPr lang="en-GB" sz="2000" dirty="0">
                <a:solidFill>
                  <a:srgbClr val="000000"/>
                </a:solidFill>
                <a:latin typeface="Comic Sans MS" panose="030F0702030302020204" pitchFamily="66" charset="0"/>
              </a:rPr>
              <a:t>Ensure that everyone is heard</a:t>
            </a:r>
          </a:p>
          <a:p>
            <a:pPr marL="342900" indent="-342900" algn="l" fontAlgn="t">
              <a:buFont typeface="Arial" panose="020B0604020202020204" pitchFamily="34" charset="0"/>
              <a:buChar char="•"/>
            </a:pPr>
            <a:r>
              <a:rPr lang="en-GB" sz="2000" dirty="0">
                <a:solidFill>
                  <a:srgbClr val="000000"/>
                </a:solidFill>
                <a:latin typeface="Comic Sans MS" panose="030F0702030302020204" pitchFamily="66" charset="0"/>
              </a:rPr>
              <a:t>Ensure that everyone feels valued and respected</a:t>
            </a:r>
          </a:p>
          <a:p>
            <a:pPr marL="342900" indent="-342900" algn="l" fontAlgn="t">
              <a:buFont typeface="Arial" panose="020B0604020202020204" pitchFamily="34" charset="0"/>
              <a:buChar char="•"/>
            </a:pPr>
            <a:r>
              <a:rPr lang="en-GB" sz="2000" dirty="0">
                <a:solidFill>
                  <a:srgbClr val="000000"/>
                </a:solidFill>
                <a:latin typeface="Comic Sans MS" panose="030F0702030302020204" pitchFamily="66" charset="0"/>
              </a:rPr>
              <a:t>Spread awareness of children’s rights</a:t>
            </a:r>
          </a:p>
          <a:p>
            <a:pPr marL="342900" indent="-342900" algn="l" fontAlgn="t">
              <a:buFont typeface="Arial" panose="020B0604020202020204" pitchFamily="34" charset="0"/>
              <a:buChar char="•"/>
            </a:pPr>
            <a:r>
              <a:rPr lang="en-GB" sz="2000" dirty="0">
                <a:solidFill>
                  <a:srgbClr val="000000"/>
                </a:solidFill>
                <a:latin typeface="Comic Sans MS" panose="030F0702030302020204" pitchFamily="66" charset="0"/>
              </a:rPr>
              <a:t>Ensure that our school community respects equity and equality</a:t>
            </a:r>
            <a:br>
              <a:rPr lang="en-GB" sz="2400" dirty="0"/>
            </a:br>
            <a:endParaRPr lang="en-GB" sz="2400" dirty="0">
              <a:latin typeface="Comic Sans MS" panose="030F0702030302020204" pitchFamily="66" charset="0"/>
            </a:endParaRPr>
          </a:p>
          <a:p>
            <a:endParaRPr lang="en-GB" sz="2400" dirty="0">
              <a:latin typeface="Comic Sans MS" panose="030F0702030302020204" pitchFamily="66" charset="0"/>
            </a:endParaRPr>
          </a:p>
        </p:txBody>
      </p:sp>
      <p:pic>
        <p:nvPicPr>
          <p:cNvPr id="1026" name="Picture 2" descr="Strengthening and advancing equality and human rights in Wales - Swansea  University">
            <a:extLst>
              <a:ext uri="{FF2B5EF4-FFF2-40B4-BE49-F238E27FC236}">
                <a16:creationId xmlns:a16="http://schemas.microsoft.com/office/drawing/2014/main" id="{A37C522F-863F-4F0C-90BC-F1FD9AD10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603" y="5064741"/>
            <a:ext cx="3766459" cy="17802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very Child Matters - Big Brothers Big Sisters of Chatham-Kent">
            <a:extLst>
              <a:ext uri="{FF2B5EF4-FFF2-40B4-BE49-F238E27FC236}">
                <a16:creationId xmlns:a16="http://schemas.microsoft.com/office/drawing/2014/main" id="{E2CD0609-D594-4016-8D81-0505FB8440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433" y="4256348"/>
            <a:ext cx="3087832" cy="25886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6441E17-3D72-46D9-AC66-EE07FEA5EE5A}"/>
              </a:ext>
            </a:extLst>
          </p:cNvPr>
          <p:cNvSpPr txBox="1"/>
          <p:nvPr/>
        </p:nvSpPr>
        <p:spPr>
          <a:xfrm>
            <a:off x="3170583" y="3247647"/>
            <a:ext cx="6341164" cy="369332"/>
          </a:xfrm>
          <a:prstGeom prst="rect">
            <a:avLst/>
          </a:prstGeom>
          <a:noFill/>
        </p:spPr>
        <p:txBody>
          <a:bodyPr wrap="square">
            <a:spAutoFit/>
          </a:bodyPr>
          <a:lstStyle/>
          <a:p>
            <a:r>
              <a:rPr lang="en-GB" dirty="0"/>
              <a:t> </a:t>
            </a:r>
          </a:p>
        </p:txBody>
      </p:sp>
    </p:spTree>
    <p:extLst>
      <p:ext uri="{BB962C8B-B14F-4D97-AF65-F5344CB8AC3E}">
        <p14:creationId xmlns:p14="http://schemas.microsoft.com/office/powerpoint/2010/main" val="4252479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EF69F8-F2A4-42BF-92EB-26FF6E6743E8}"/>
              </a:ext>
            </a:extLst>
          </p:cNvPr>
          <p:cNvSpPr>
            <a:spLocks noGrp="1"/>
          </p:cNvSpPr>
          <p:nvPr>
            <p:ph type="title"/>
          </p:nvPr>
        </p:nvSpPr>
        <p:spPr>
          <a:xfrm>
            <a:off x="1202919" y="284176"/>
            <a:ext cx="7455306" cy="1508760"/>
          </a:xfrm>
        </p:spPr>
        <p:txBody>
          <a:bodyPr/>
          <a:lstStyle/>
          <a:p>
            <a:pPr algn="ctr"/>
            <a:r>
              <a:rPr lang="en-GB" dirty="0">
                <a:latin typeface="Comic Sans MS" panose="030F0702030302020204" pitchFamily="66" charset="0"/>
              </a:rPr>
              <a:t>Junior Road Safety Officers</a:t>
            </a:r>
            <a:br>
              <a:rPr lang="en-GB" dirty="0">
                <a:latin typeface="Comic Sans MS" panose="030F0702030302020204" pitchFamily="66" charset="0"/>
              </a:rPr>
            </a:br>
            <a:r>
              <a:rPr lang="en-GB" sz="1800" dirty="0">
                <a:latin typeface="Comic Sans MS" panose="030F0702030302020204" pitchFamily="66" charset="0"/>
              </a:rPr>
              <a:t>led by Miss </a:t>
            </a:r>
            <a:r>
              <a:rPr lang="en-GB" sz="1800" dirty="0" err="1">
                <a:latin typeface="Comic Sans MS" panose="030F0702030302020204" pitchFamily="66" charset="0"/>
              </a:rPr>
              <a:t>Silcox</a:t>
            </a:r>
            <a:r>
              <a:rPr lang="en-GB" sz="1800" dirty="0">
                <a:latin typeface="Comic Sans MS" panose="030F0702030302020204" pitchFamily="66" charset="0"/>
              </a:rPr>
              <a:t> and Miss Collier </a:t>
            </a:r>
            <a:endParaRPr lang="en-GB" dirty="0">
              <a:latin typeface="Comic Sans MS" panose="030F0702030302020204" pitchFamily="66" charset="0"/>
            </a:endParaRPr>
          </a:p>
        </p:txBody>
      </p:sp>
      <p:sp>
        <p:nvSpPr>
          <p:cNvPr id="9" name="Content Placeholder 8">
            <a:extLst>
              <a:ext uri="{FF2B5EF4-FFF2-40B4-BE49-F238E27FC236}">
                <a16:creationId xmlns:a16="http://schemas.microsoft.com/office/drawing/2014/main" id="{2633F300-503E-4BE0-9A1E-E46CDE2C3950}"/>
              </a:ext>
            </a:extLst>
          </p:cNvPr>
          <p:cNvSpPr>
            <a:spLocks noGrp="1"/>
          </p:cNvSpPr>
          <p:nvPr>
            <p:ph sz="quarter" idx="4"/>
          </p:nvPr>
        </p:nvSpPr>
        <p:spPr>
          <a:xfrm>
            <a:off x="3873205" y="1944277"/>
            <a:ext cx="5183188" cy="4494622"/>
          </a:xfrm>
          <a:ln w="28575">
            <a:solidFill>
              <a:srgbClr val="FF0000"/>
            </a:solidFill>
          </a:ln>
        </p:spPr>
        <p:txBody>
          <a:bodyPr>
            <a:normAutofit/>
          </a:bodyPr>
          <a:lstStyle/>
          <a:p>
            <a:pPr marL="0" indent="0">
              <a:buNone/>
            </a:pPr>
            <a:r>
              <a:rPr lang="en-GB" sz="2400" u="sng" dirty="0">
                <a:solidFill>
                  <a:schemeClr val="bg1"/>
                </a:solidFill>
                <a:latin typeface="Comic Sans MS" panose="030F0702030302020204" pitchFamily="66" charset="0"/>
              </a:rPr>
              <a:t>Responsibilities:</a:t>
            </a:r>
          </a:p>
          <a:p>
            <a:r>
              <a:rPr lang="en-GB" sz="2400" dirty="0">
                <a:solidFill>
                  <a:schemeClr val="bg1"/>
                </a:solidFill>
                <a:latin typeface="Comic Sans MS" panose="030F0702030302020204" pitchFamily="66" charset="0"/>
              </a:rPr>
              <a:t>Leading assemblies about how to make safe choices near roads</a:t>
            </a:r>
          </a:p>
          <a:p>
            <a:r>
              <a:rPr lang="en-GB" sz="2400" dirty="0">
                <a:solidFill>
                  <a:schemeClr val="bg1"/>
                </a:solidFill>
                <a:latin typeface="Comic Sans MS" panose="030F0702030302020204" pitchFamily="66" charset="0"/>
              </a:rPr>
              <a:t>Organise competitions and campaigns to raise awareness about road safety</a:t>
            </a:r>
          </a:p>
          <a:p>
            <a:r>
              <a:rPr lang="en-GB" sz="2400" dirty="0">
                <a:solidFill>
                  <a:schemeClr val="bg1"/>
                </a:solidFill>
                <a:latin typeface="Comic Sans MS" panose="030F0702030302020204" pitchFamily="66" charset="0"/>
              </a:rPr>
              <a:t>Be willing to meet once a month to discuss our activities</a:t>
            </a:r>
          </a:p>
        </p:txBody>
      </p:sp>
      <p:pic>
        <p:nvPicPr>
          <p:cNvPr id="1026" name="Picture 2" descr="Road Safety Can Be Fun">
            <a:extLst>
              <a:ext uri="{FF2B5EF4-FFF2-40B4-BE49-F238E27FC236}">
                <a16:creationId xmlns:a16="http://schemas.microsoft.com/office/drawing/2014/main" id="{B224784A-830A-48E7-8157-ABECE9070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40" y="4915662"/>
            <a:ext cx="3308335" cy="107607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8">
            <a:extLst>
              <a:ext uri="{FF2B5EF4-FFF2-40B4-BE49-F238E27FC236}">
                <a16:creationId xmlns:a16="http://schemas.microsoft.com/office/drawing/2014/main" id="{7FB3C010-0E77-4899-990A-06DF38A691E8}"/>
              </a:ext>
            </a:extLst>
          </p:cNvPr>
          <p:cNvSpPr txBox="1">
            <a:spLocks/>
          </p:cNvSpPr>
          <p:nvPr/>
        </p:nvSpPr>
        <p:spPr>
          <a:xfrm>
            <a:off x="148020" y="1944276"/>
            <a:ext cx="3609667" cy="4494623"/>
          </a:xfrm>
          <a:prstGeom prst="rect">
            <a:avLst/>
          </a:prstGeom>
          <a:ln w="28575">
            <a:solidFill>
              <a:srgbClr val="FF0000"/>
            </a:solidFill>
          </a:ln>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endParaRPr kumimoji="0" lang="en-GB" sz="24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mn-cs"/>
            </a:endParaRPr>
          </a:p>
        </p:txBody>
      </p:sp>
      <p:sp>
        <p:nvSpPr>
          <p:cNvPr id="10" name="TextBox 9">
            <a:extLst>
              <a:ext uri="{FF2B5EF4-FFF2-40B4-BE49-F238E27FC236}">
                <a16:creationId xmlns:a16="http://schemas.microsoft.com/office/drawing/2014/main" id="{47BEE399-841E-424C-B665-315175A7AEBC}"/>
              </a:ext>
            </a:extLst>
          </p:cNvPr>
          <p:cNvSpPr txBox="1"/>
          <p:nvPr/>
        </p:nvSpPr>
        <p:spPr>
          <a:xfrm>
            <a:off x="73371" y="2065868"/>
            <a:ext cx="3609667" cy="249299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bg1"/>
                </a:solidFill>
                <a:effectLst/>
                <a:uLnTx/>
                <a:uFillTx/>
                <a:latin typeface="Comic Sans MS" panose="030F0702030302020204" pitchFamily="66" charset="0"/>
                <a:ea typeface="+mn-ea"/>
                <a:cs typeface="+mn-cs"/>
              </a:rPr>
              <a:t>Become a vital part of Oakley CE Junior school and help to develop road safety awareness.  Help to promote road safety issues to everyone in the school and wider community.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mn-cs"/>
            </a:endParaRPr>
          </a:p>
        </p:txBody>
      </p:sp>
      <p:pic>
        <p:nvPicPr>
          <p:cNvPr id="2" name="Picture 1">
            <a:extLst>
              <a:ext uri="{FF2B5EF4-FFF2-40B4-BE49-F238E27FC236}">
                <a16:creationId xmlns:a16="http://schemas.microsoft.com/office/drawing/2014/main" id="{B7032C82-20F4-466A-B556-FC406572CDAA}"/>
              </a:ext>
            </a:extLst>
          </p:cNvPr>
          <p:cNvPicPr>
            <a:picLocks noChangeAspect="1"/>
          </p:cNvPicPr>
          <p:nvPr/>
        </p:nvPicPr>
        <p:blipFill>
          <a:blip r:embed="rId3"/>
          <a:stretch>
            <a:fillRect/>
          </a:stretch>
        </p:blipFill>
        <p:spPr>
          <a:xfrm>
            <a:off x="9912626" y="1839514"/>
            <a:ext cx="2131354" cy="2131354"/>
          </a:xfrm>
          <a:prstGeom prst="rect">
            <a:avLst/>
          </a:prstGeom>
        </p:spPr>
      </p:pic>
      <p:pic>
        <p:nvPicPr>
          <p:cNvPr id="3" name="Picture 2">
            <a:extLst>
              <a:ext uri="{FF2B5EF4-FFF2-40B4-BE49-F238E27FC236}">
                <a16:creationId xmlns:a16="http://schemas.microsoft.com/office/drawing/2014/main" id="{0639648A-37FB-43F8-9C85-3A45A125324C}"/>
              </a:ext>
            </a:extLst>
          </p:cNvPr>
          <p:cNvPicPr>
            <a:picLocks noChangeAspect="1"/>
          </p:cNvPicPr>
          <p:nvPr/>
        </p:nvPicPr>
        <p:blipFill rotWithShape="1">
          <a:blip r:embed="rId4"/>
          <a:srcRect l="20325" t="11558" r="8454"/>
          <a:stretch/>
        </p:blipFill>
        <p:spPr>
          <a:xfrm>
            <a:off x="9262414" y="4258958"/>
            <a:ext cx="1905000" cy="2179941"/>
          </a:xfrm>
          <a:prstGeom prst="rect">
            <a:avLst/>
          </a:prstGeom>
        </p:spPr>
      </p:pic>
    </p:spTree>
    <p:extLst>
      <p:ext uri="{BB962C8B-B14F-4D97-AF65-F5344CB8AC3E}">
        <p14:creationId xmlns:p14="http://schemas.microsoft.com/office/powerpoint/2010/main" val="2714114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2D5735-460A-4F82-9173-F9A5F46BC5C1}"/>
              </a:ext>
            </a:extLst>
          </p:cNvPr>
          <p:cNvSpPr>
            <a:spLocks noGrp="1"/>
          </p:cNvSpPr>
          <p:nvPr>
            <p:ph type="subTitle" idx="1"/>
          </p:nvPr>
        </p:nvSpPr>
        <p:spPr>
          <a:xfrm>
            <a:off x="1005840" y="494215"/>
            <a:ext cx="10180319" cy="5570098"/>
          </a:xfrm>
        </p:spPr>
        <p:txBody>
          <a:bodyPr>
            <a:normAutofit lnSpcReduction="10000"/>
          </a:bodyPr>
          <a:lstStyle/>
          <a:p>
            <a:pPr algn="ctr"/>
            <a:r>
              <a:rPr lang="en-GB" sz="4000" dirty="0">
                <a:solidFill>
                  <a:schemeClr val="tx1"/>
                </a:solidFill>
                <a:latin typeface="Comic Sans MS" panose="030F0702030302020204" pitchFamily="66" charset="0"/>
              </a:rPr>
              <a:t>Please hand in your application form to your class teacher by:</a:t>
            </a:r>
          </a:p>
          <a:p>
            <a:pPr algn="ctr"/>
            <a:r>
              <a:rPr lang="en-GB" sz="5400" dirty="0">
                <a:solidFill>
                  <a:srgbClr val="00B0F0"/>
                </a:solidFill>
                <a:latin typeface="Comic Sans MS" panose="030F0702030302020204" pitchFamily="66" charset="0"/>
              </a:rPr>
              <a:t>Friday 18</a:t>
            </a:r>
            <a:r>
              <a:rPr lang="en-GB" sz="5400" baseline="30000" dirty="0">
                <a:solidFill>
                  <a:srgbClr val="00B0F0"/>
                </a:solidFill>
                <a:latin typeface="Comic Sans MS" panose="030F0702030302020204" pitchFamily="66" charset="0"/>
              </a:rPr>
              <a:t>th</a:t>
            </a:r>
            <a:r>
              <a:rPr lang="en-GB" sz="5400" dirty="0">
                <a:solidFill>
                  <a:srgbClr val="00B0F0"/>
                </a:solidFill>
                <a:latin typeface="Comic Sans MS" panose="030F0702030302020204" pitchFamily="66" charset="0"/>
              </a:rPr>
              <a:t> October </a:t>
            </a:r>
          </a:p>
          <a:p>
            <a:pPr algn="ctr"/>
            <a:endParaRPr lang="en-GB" sz="4000" dirty="0">
              <a:solidFill>
                <a:schemeClr val="tx1"/>
              </a:solidFill>
              <a:latin typeface="Comic Sans MS" panose="030F0702030302020204" pitchFamily="66" charset="0"/>
            </a:endParaRPr>
          </a:p>
          <a:p>
            <a:pPr algn="ctr"/>
            <a:r>
              <a:rPr lang="en-GB" sz="4000" dirty="0">
                <a:solidFill>
                  <a:schemeClr val="tx1"/>
                </a:solidFill>
                <a:latin typeface="Comic Sans MS" panose="030F0702030302020204" pitchFamily="66" charset="0"/>
              </a:rPr>
              <a:t>The week beginning Monday 21</a:t>
            </a:r>
            <a:r>
              <a:rPr lang="en-GB" sz="4000" baseline="30000" dirty="0">
                <a:solidFill>
                  <a:schemeClr val="tx1"/>
                </a:solidFill>
                <a:latin typeface="Comic Sans MS" panose="030F0702030302020204" pitchFamily="66" charset="0"/>
              </a:rPr>
              <a:t>st</a:t>
            </a:r>
            <a:r>
              <a:rPr lang="en-GB" sz="4000" dirty="0">
                <a:solidFill>
                  <a:schemeClr val="tx1"/>
                </a:solidFill>
                <a:latin typeface="Comic Sans MS" panose="030F0702030302020204" pitchFamily="66" charset="0"/>
              </a:rPr>
              <a:t> October will be our Democracy Week in school.  The roles will be allocated by </a:t>
            </a:r>
          </a:p>
          <a:p>
            <a:pPr algn="ctr"/>
            <a:r>
              <a:rPr lang="en-GB" sz="4000" dirty="0">
                <a:solidFill>
                  <a:srgbClr val="00B0F0"/>
                </a:solidFill>
                <a:latin typeface="Comic Sans MS" panose="030F0702030302020204" pitchFamily="66" charset="0"/>
              </a:rPr>
              <a:t>Thursday 24</a:t>
            </a:r>
            <a:r>
              <a:rPr lang="en-GB" sz="4000" baseline="30000" dirty="0">
                <a:solidFill>
                  <a:srgbClr val="00B0F0"/>
                </a:solidFill>
                <a:latin typeface="Comic Sans MS" panose="030F0702030302020204" pitchFamily="66" charset="0"/>
              </a:rPr>
              <a:t>th</a:t>
            </a:r>
            <a:r>
              <a:rPr lang="en-GB" sz="4000" dirty="0">
                <a:solidFill>
                  <a:srgbClr val="00B0F0"/>
                </a:solidFill>
                <a:latin typeface="Comic Sans MS" panose="030F0702030302020204" pitchFamily="66" charset="0"/>
              </a:rPr>
              <a:t> October </a:t>
            </a:r>
          </a:p>
          <a:p>
            <a:endParaRPr lang="en-GB" dirty="0"/>
          </a:p>
        </p:txBody>
      </p:sp>
    </p:spTree>
    <p:extLst>
      <p:ext uri="{BB962C8B-B14F-4D97-AF65-F5344CB8AC3E}">
        <p14:creationId xmlns:p14="http://schemas.microsoft.com/office/powerpoint/2010/main" val="1164573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Student Council We Need">
            <a:extLst>
              <a:ext uri="{FF2B5EF4-FFF2-40B4-BE49-F238E27FC236}">
                <a16:creationId xmlns:a16="http://schemas.microsoft.com/office/drawing/2014/main" id="{79769D6B-AD5B-428D-ADD6-BE8C51850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1167"/>
            <a:ext cx="4219575" cy="31606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9EBFF96-CF12-4E70-9542-A0466D67D888}"/>
              </a:ext>
            </a:extLst>
          </p:cNvPr>
          <p:cNvSpPr txBox="1"/>
          <p:nvPr/>
        </p:nvSpPr>
        <p:spPr>
          <a:xfrm>
            <a:off x="381000" y="238125"/>
            <a:ext cx="4848225"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Do you have lots of ideas and opinions?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Are you good at working in a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Are you keen to help others?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Can you talk confidently in front of the whole school?</a:t>
            </a:r>
          </a:p>
        </p:txBody>
      </p:sp>
      <p:sp>
        <p:nvSpPr>
          <p:cNvPr id="5" name="TextBox 4">
            <a:extLst>
              <a:ext uri="{FF2B5EF4-FFF2-40B4-BE49-F238E27FC236}">
                <a16:creationId xmlns:a16="http://schemas.microsoft.com/office/drawing/2014/main" id="{BC027D3A-492B-47E5-8098-250844CB5959}"/>
              </a:ext>
            </a:extLst>
          </p:cNvPr>
          <p:cNvSpPr txBox="1"/>
          <p:nvPr/>
        </p:nvSpPr>
        <p:spPr>
          <a:xfrm flipH="1">
            <a:off x="5022573" y="238125"/>
            <a:ext cx="7042177" cy="62478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Mrs </a:t>
            </a:r>
            <a:r>
              <a:rPr kumimoji="0" lang="en-GB" sz="2800" b="0" i="0" u="none" strike="noStrike" kern="1200" cap="none" spc="0" normalizeH="0" baseline="0" noProof="0" dirty="0" err="1">
                <a:ln>
                  <a:noFill/>
                </a:ln>
                <a:solidFill>
                  <a:prstClr val="black"/>
                </a:solidFill>
                <a:effectLst/>
                <a:uLnTx/>
                <a:uFillTx/>
                <a:latin typeface="Calibri" panose="020F0502020204030204"/>
                <a:ea typeface="+mn-ea"/>
                <a:cs typeface="+mn-cs"/>
              </a:rPr>
              <a:t>Badham</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will be helping you in the school council.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black"/>
                </a:solidFill>
                <a:latin typeface="Calibri" panose="020F0502020204030204"/>
              </a:rPr>
              <a:t>I</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will meet with you about every 4 weeks, at lunchtime, in one of the classrooms.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In between meetings, you will need to collect ideas from your class and tell them about our plans.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If you think this job is for you, collect an application form 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This role is just for year 3, 4 and 5.</a:t>
            </a:r>
          </a:p>
        </p:txBody>
      </p:sp>
      <p:pic>
        <p:nvPicPr>
          <p:cNvPr id="7" name="Picture 6">
            <a:extLst>
              <a:ext uri="{FF2B5EF4-FFF2-40B4-BE49-F238E27FC236}">
                <a16:creationId xmlns:a16="http://schemas.microsoft.com/office/drawing/2014/main" id="{7AD424F8-C2EA-4AFD-9361-85FD39FA6F7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3916" y="238125"/>
            <a:ext cx="1228779" cy="1638716"/>
          </a:xfrm>
          <a:prstGeom prst="rect">
            <a:avLst/>
          </a:prstGeom>
          <a:noFill/>
        </p:spPr>
      </p:pic>
    </p:spTree>
    <p:extLst>
      <p:ext uri="{BB962C8B-B14F-4D97-AF65-F5344CB8AC3E}">
        <p14:creationId xmlns:p14="http://schemas.microsoft.com/office/powerpoint/2010/main" val="707789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200E-067E-4885-BD07-6F08A7572451}"/>
              </a:ext>
            </a:extLst>
          </p:cNvPr>
          <p:cNvSpPr>
            <a:spLocks noGrp="1"/>
          </p:cNvSpPr>
          <p:nvPr>
            <p:ph type="title"/>
          </p:nvPr>
        </p:nvSpPr>
        <p:spPr>
          <a:xfrm>
            <a:off x="1041400" y="2341707"/>
            <a:ext cx="10515600" cy="1325563"/>
          </a:xfrm>
        </p:spPr>
        <p:txBody>
          <a:bodyPr/>
          <a:lstStyle/>
          <a:p>
            <a:pPr algn="ctr"/>
            <a:r>
              <a:rPr lang="en-GB" dirty="0">
                <a:solidFill>
                  <a:schemeClr val="tx1"/>
                </a:solidFill>
                <a:latin typeface="Comic Sans MS" panose="030F0702030302020204" pitchFamily="66" charset="0"/>
              </a:rPr>
              <a:t>The following roles are for year 3, 4 and 5 and 6:</a:t>
            </a:r>
          </a:p>
        </p:txBody>
      </p:sp>
    </p:spTree>
    <p:extLst>
      <p:ext uri="{BB962C8B-B14F-4D97-AF65-F5344CB8AC3E}">
        <p14:creationId xmlns:p14="http://schemas.microsoft.com/office/powerpoint/2010/main" val="818110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Free School Borders: Clip Art, Page Borders, and Vector Graphics ">
            <a:extLst>
              <a:ext uri="{FF2B5EF4-FFF2-40B4-BE49-F238E27FC236}">
                <a16:creationId xmlns:a16="http://schemas.microsoft.com/office/drawing/2014/main" id="{87AD0773-DEAB-4BB0-958E-9A5948168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6728" y="0"/>
            <a:ext cx="5605272" cy="6867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529BFA4-A10A-4377-ADCE-AB559359C41F}"/>
              </a:ext>
            </a:extLst>
          </p:cNvPr>
          <p:cNvSpPr/>
          <p:nvPr/>
        </p:nvSpPr>
        <p:spPr>
          <a:xfrm>
            <a:off x="1363531" y="343007"/>
            <a:ext cx="412484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Sports Leader</a:t>
            </a:r>
          </a:p>
        </p:txBody>
      </p:sp>
      <p:sp>
        <p:nvSpPr>
          <p:cNvPr id="3" name="TextBox 2">
            <a:extLst>
              <a:ext uri="{FF2B5EF4-FFF2-40B4-BE49-F238E27FC236}">
                <a16:creationId xmlns:a16="http://schemas.microsoft.com/office/drawing/2014/main" id="{D9014F53-B5EB-4634-8AB3-C8CF6839494F}"/>
              </a:ext>
            </a:extLst>
          </p:cNvPr>
          <p:cNvSpPr txBox="1"/>
          <p:nvPr/>
        </p:nvSpPr>
        <p:spPr>
          <a:xfrm>
            <a:off x="7242048" y="493776"/>
            <a:ext cx="4361688" cy="67403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Roles and Responsibilities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You will be expected to show: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Great leadership qualities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 interest and confidence in sports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Willingness to share ideas around sports and 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You will be expected to undertake roles such 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Run and organise sport events such as sports 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Lead active sessions during lunchtime to engage children within different types of sports and activities. This will be on a rota basis for 30 minutes during the lunch hour.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Help ensure that the PE equipment is looked after and kept tidy.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Support teachers with getting their PE lessons ready by getting equipment out and putting them away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AEC7BC5-FD8E-4D16-B9EC-32D240E4E2ED}"/>
              </a:ext>
            </a:extLst>
          </p:cNvPr>
          <p:cNvSpPr txBox="1"/>
          <p:nvPr/>
        </p:nvSpPr>
        <p:spPr>
          <a:xfrm>
            <a:off x="588264" y="1347275"/>
            <a:ext cx="5410200"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Who will help 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Mrs Prentice and Mrs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Gilsenan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When and where will we meet?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We will sometimes meet on a Friday lunchtime. We usually meet once a half-term. Mrs Prentice and Mrs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Gilsenan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will always tell you when there is a meeting.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ABBEB74-C2D6-435D-A8AD-143DF7A33F8E}"/>
              </a:ext>
            </a:extLst>
          </p:cNvPr>
          <p:cNvPicPr>
            <a:picLocks noChangeAspect="1"/>
          </p:cNvPicPr>
          <p:nvPr/>
        </p:nvPicPr>
        <p:blipFill>
          <a:blip r:embed="rId3"/>
          <a:stretch>
            <a:fillRect/>
          </a:stretch>
        </p:blipFill>
        <p:spPr>
          <a:xfrm>
            <a:off x="3316553" y="2107693"/>
            <a:ext cx="1961634" cy="2642616"/>
          </a:xfrm>
          <a:prstGeom prst="rect">
            <a:avLst/>
          </a:prstGeom>
        </p:spPr>
      </p:pic>
      <p:pic>
        <p:nvPicPr>
          <p:cNvPr id="7" name="Picture 6">
            <a:extLst>
              <a:ext uri="{FF2B5EF4-FFF2-40B4-BE49-F238E27FC236}">
                <a16:creationId xmlns:a16="http://schemas.microsoft.com/office/drawing/2014/main" id="{D92985AE-16A6-416E-B833-520B02E43394}"/>
              </a:ext>
            </a:extLst>
          </p:cNvPr>
          <p:cNvPicPr>
            <a:picLocks noChangeAspect="1"/>
          </p:cNvPicPr>
          <p:nvPr/>
        </p:nvPicPr>
        <p:blipFill rotWithShape="1">
          <a:blip r:embed="rId4"/>
          <a:srcRect l="-1" t="12477" r="2146" b="6508"/>
          <a:stretch/>
        </p:blipFill>
        <p:spPr>
          <a:xfrm>
            <a:off x="1124299" y="2107694"/>
            <a:ext cx="1649742" cy="2642615"/>
          </a:xfrm>
          <a:prstGeom prst="rect">
            <a:avLst/>
          </a:prstGeom>
        </p:spPr>
      </p:pic>
    </p:spTree>
    <p:extLst>
      <p:ext uri="{BB962C8B-B14F-4D97-AF65-F5344CB8AC3E}">
        <p14:creationId xmlns:p14="http://schemas.microsoft.com/office/powerpoint/2010/main" val="1149754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29BFA4-A10A-4377-ADCE-AB559359C41F}"/>
              </a:ext>
            </a:extLst>
          </p:cNvPr>
          <p:cNvSpPr/>
          <p:nvPr/>
        </p:nvSpPr>
        <p:spPr>
          <a:xfrm>
            <a:off x="400657" y="302359"/>
            <a:ext cx="543931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Spirituality Leader</a:t>
            </a:r>
          </a:p>
        </p:txBody>
      </p:sp>
      <p:sp>
        <p:nvSpPr>
          <p:cNvPr id="4" name="TextBox 3">
            <a:extLst>
              <a:ext uri="{FF2B5EF4-FFF2-40B4-BE49-F238E27FC236}">
                <a16:creationId xmlns:a16="http://schemas.microsoft.com/office/drawing/2014/main" id="{DAEC7BC5-FD8E-4D16-B9EC-32D240E4E2ED}"/>
              </a:ext>
            </a:extLst>
          </p:cNvPr>
          <p:cNvSpPr txBox="1"/>
          <p:nvPr/>
        </p:nvSpPr>
        <p:spPr>
          <a:xfrm>
            <a:off x="232332" y="1225689"/>
            <a:ext cx="5410200"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Who will help 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Mrs Sworder and Sochi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When and where will we meet?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We will meet some Thursday lunchtimes at 12:30.</a:t>
            </a:r>
          </a:p>
        </p:txBody>
      </p:sp>
      <p:pic>
        <p:nvPicPr>
          <p:cNvPr id="5" name="Picture 2" descr="Free Christian Christmas Borders - Doves - Cross - Angels">
            <a:extLst>
              <a:ext uri="{FF2B5EF4-FFF2-40B4-BE49-F238E27FC236}">
                <a16:creationId xmlns:a16="http://schemas.microsoft.com/office/drawing/2014/main" id="{2A251998-FF97-4ADA-91F2-DE8FCA6DC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0537" y="164592"/>
            <a:ext cx="6092111" cy="65486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9014F53-B5EB-4634-8AB3-C8CF6839494F}"/>
              </a:ext>
            </a:extLst>
          </p:cNvPr>
          <p:cNvSpPr txBox="1"/>
          <p:nvPr/>
        </p:nvSpPr>
        <p:spPr>
          <a:xfrm>
            <a:off x="6524824" y="764024"/>
            <a:ext cx="4749830"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Roles and Responsibilities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 child per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You will be expected to show: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Compassion for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Wonder for the world around 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Willingness to be part of Collective Worships.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 interest in religion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You will be expected to undertake roles such 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Have responsibility for class Prayer Corners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Sometimes lead Collective Worship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Help with Prayer Spaces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Help set up Collective Worships in the hall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38AE2F5F-887D-4DF1-BEF9-38CAD46F0AD3}"/>
              </a:ext>
            </a:extLst>
          </p:cNvPr>
          <p:cNvPicPr/>
          <p:nvPr/>
        </p:nvPicPr>
        <p:blipFill>
          <a:blip r:embed="rId3"/>
          <a:stretch>
            <a:fillRect/>
          </a:stretch>
        </p:blipFill>
        <p:spPr>
          <a:xfrm>
            <a:off x="1735758" y="2000918"/>
            <a:ext cx="2397330" cy="2856164"/>
          </a:xfrm>
          <a:prstGeom prst="rect">
            <a:avLst/>
          </a:prstGeom>
        </p:spPr>
      </p:pic>
    </p:spTree>
    <p:extLst>
      <p:ext uri="{BB962C8B-B14F-4D97-AF65-F5344CB8AC3E}">
        <p14:creationId xmlns:p14="http://schemas.microsoft.com/office/powerpoint/2010/main" val="324877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4BCF11-5A55-40E2-B6D7-6B25FE947ED6}"/>
              </a:ext>
            </a:extLst>
          </p:cNvPr>
          <p:cNvPicPr/>
          <p:nvPr/>
        </p:nvPicPr>
        <p:blipFill rotWithShape="1">
          <a:blip r:embed="rId2"/>
          <a:srcRect l="23049" t="23736" r="53774" b="13222"/>
          <a:stretch/>
        </p:blipFill>
        <p:spPr bwMode="auto">
          <a:xfrm>
            <a:off x="9825747" y="3953421"/>
            <a:ext cx="1572260" cy="240411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CE66F602-7FDD-4DC5-AEDB-971A51E31AD6}"/>
              </a:ext>
            </a:extLst>
          </p:cNvPr>
          <p:cNvSpPr txBox="1"/>
          <p:nvPr/>
        </p:nvSpPr>
        <p:spPr>
          <a:xfrm>
            <a:off x="364066" y="499193"/>
            <a:ext cx="8949268" cy="4227760"/>
          </a:xfrm>
          <a:prstGeom prst="rect">
            <a:avLst/>
          </a:prstGeom>
          <a:noFill/>
        </p:spPr>
        <p:txBody>
          <a:bodyPr wrap="square">
            <a:spAutoFit/>
          </a:bodyPr>
          <a:lstStyle/>
          <a:p>
            <a:pPr indent="457200">
              <a:lnSpc>
                <a:spcPct val="107000"/>
              </a:lnSpc>
              <a:spcAft>
                <a:spcPts val="800"/>
              </a:spcAft>
            </a:pPr>
            <a:r>
              <a:rPr lang="en-GB" sz="2400" dirty="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rPr>
              <a:t>Join the Eco Team if your passionate about making this school more eco-friendly!</a:t>
            </a:r>
          </a:p>
          <a:p>
            <a:pPr indent="457200">
              <a:lnSpc>
                <a:spcPct val="107000"/>
              </a:lnSpc>
              <a:spcAft>
                <a:spcPts val="800"/>
              </a:spcAft>
            </a:pPr>
            <a:r>
              <a:rPr lang="en-GB" sz="2400" dirty="0">
                <a:effectLst/>
                <a:latin typeface="Comic Sans MS" panose="030F0702030302020204" pitchFamily="66" charset="0"/>
                <a:ea typeface="Calibri" panose="020F0502020204030204" pitchFamily="34" charset="0"/>
                <a:cs typeface="Times New Roman" panose="02020603050405020304" pitchFamily="18" charset="0"/>
              </a:rPr>
              <a:t>The team will:</a:t>
            </a:r>
          </a:p>
          <a:p>
            <a:pPr marL="342900" lvl="0" indent="-342900">
              <a:lnSpc>
                <a:spcPct val="107000"/>
              </a:lnSpc>
              <a:buFont typeface="Symbol" panose="05050102010706020507" pitchFamily="18" charset="2"/>
              <a:buChar char=""/>
            </a:pPr>
            <a:r>
              <a:rPr lang="en-GB" sz="2400" dirty="0">
                <a:effectLst/>
                <a:latin typeface="Comic Sans MS" panose="030F0702030302020204" pitchFamily="66" charset="0"/>
                <a:ea typeface="Calibri" panose="020F0502020204030204" pitchFamily="34" charset="0"/>
                <a:cs typeface="Times New Roman" panose="02020603050405020304" pitchFamily="18" charset="0"/>
              </a:rPr>
              <a:t>Meet half termly</a:t>
            </a:r>
          </a:p>
          <a:p>
            <a:pPr marL="342900" lvl="0" indent="-342900">
              <a:lnSpc>
                <a:spcPct val="107000"/>
              </a:lnSpc>
              <a:buFont typeface="Symbol" panose="05050102010706020507" pitchFamily="18" charset="2"/>
              <a:buChar char=""/>
            </a:pPr>
            <a:r>
              <a:rPr lang="en-GB" sz="2400" dirty="0">
                <a:effectLst/>
                <a:latin typeface="Comic Sans MS" panose="030F0702030302020204" pitchFamily="66" charset="0"/>
                <a:ea typeface="Calibri" panose="020F0502020204030204" pitchFamily="34" charset="0"/>
                <a:cs typeface="Times New Roman" panose="02020603050405020304" pitchFamily="18" charset="0"/>
              </a:rPr>
              <a:t>Carry out work around the school to build sustainability</a:t>
            </a:r>
          </a:p>
          <a:p>
            <a:pPr marL="342900" lvl="0" indent="-342900">
              <a:lnSpc>
                <a:spcPct val="107000"/>
              </a:lnSpc>
              <a:buFont typeface="Symbol" panose="05050102010706020507" pitchFamily="18" charset="2"/>
              <a:buChar char=""/>
            </a:pPr>
            <a:r>
              <a:rPr lang="en-GB" sz="2400" dirty="0">
                <a:effectLst/>
                <a:latin typeface="Comic Sans MS" panose="030F0702030302020204" pitchFamily="66" charset="0"/>
                <a:ea typeface="Calibri" panose="020F0502020204030204" pitchFamily="34" charset="0"/>
                <a:cs typeface="Times New Roman" panose="02020603050405020304" pitchFamily="18" charset="0"/>
              </a:rPr>
              <a:t>Consider ways how we can reduce, reuse and recycle</a:t>
            </a:r>
          </a:p>
          <a:p>
            <a:pPr marL="342900" lvl="0" indent="-342900">
              <a:lnSpc>
                <a:spcPct val="107000"/>
              </a:lnSpc>
              <a:buFont typeface="Symbol" panose="05050102010706020507" pitchFamily="18" charset="2"/>
              <a:buChar char=""/>
            </a:pPr>
            <a:r>
              <a:rPr lang="en-GB" sz="2400" dirty="0">
                <a:effectLst/>
                <a:latin typeface="Comic Sans MS" panose="030F0702030302020204" pitchFamily="66" charset="0"/>
                <a:ea typeface="Calibri" panose="020F0502020204030204" pitchFamily="34" charset="0"/>
                <a:cs typeface="Times New Roman" panose="02020603050405020304" pitchFamily="18" charset="0"/>
              </a:rPr>
              <a:t>Carry out litter picking</a:t>
            </a:r>
          </a:p>
          <a:p>
            <a:pPr marL="342900" lvl="0" indent="-342900">
              <a:lnSpc>
                <a:spcPct val="107000"/>
              </a:lnSpc>
              <a:buFont typeface="Symbol" panose="05050102010706020507" pitchFamily="18" charset="2"/>
              <a:buChar char=""/>
            </a:pPr>
            <a:r>
              <a:rPr lang="en-GB" sz="2400" dirty="0">
                <a:effectLst/>
                <a:latin typeface="Comic Sans MS" panose="030F0702030302020204" pitchFamily="66" charset="0"/>
                <a:ea typeface="Calibri" panose="020F0502020204030204" pitchFamily="34" charset="0"/>
                <a:cs typeface="Times New Roman" panose="02020603050405020304" pitchFamily="18" charset="0"/>
              </a:rPr>
              <a:t>Lead collective worships about how to be eco-friendly </a:t>
            </a:r>
          </a:p>
          <a:p>
            <a:pPr marL="342900" lvl="0" indent="-342900">
              <a:lnSpc>
                <a:spcPct val="107000"/>
              </a:lnSpc>
              <a:spcAft>
                <a:spcPts val="800"/>
              </a:spcAft>
              <a:buFont typeface="Symbol" panose="05050102010706020507" pitchFamily="18" charset="2"/>
              <a:buChar char=""/>
            </a:pPr>
            <a:r>
              <a:rPr lang="en-GB" sz="2400" dirty="0">
                <a:effectLst/>
                <a:latin typeface="Comic Sans MS" panose="030F0702030302020204" pitchFamily="66" charset="0"/>
                <a:ea typeface="Calibri" panose="020F0502020204030204" pitchFamily="34" charset="0"/>
                <a:cs typeface="Times New Roman" panose="02020603050405020304" pitchFamily="18" charset="0"/>
              </a:rPr>
              <a:t>Speak to your classes and others about what we are doing in the team</a:t>
            </a:r>
          </a:p>
        </p:txBody>
      </p:sp>
      <p:pic>
        <p:nvPicPr>
          <p:cNvPr id="7" name="Picture 6">
            <a:extLst>
              <a:ext uri="{FF2B5EF4-FFF2-40B4-BE49-F238E27FC236}">
                <a16:creationId xmlns:a16="http://schemas.microsoft.com/office/drawing/2014/main" id="{F2576C26-CF93-477A-B97D-02D7F77891A1}"/>
              </a:ext>
            </a:extLst>
          </p:cNvPr>
          <p:cNvPicPr>
            <a:picLocks noChangeAspect="1"/>
          </p:cNvPicPr>
          <p:nvPr/>
        </p:nvPicPr>
        <p:blipFill>
          <a:blip r:embed="rId3"/>
          <a:stretch>
            <a:fillRect/>
          </a:stretch>
        </p:blipFill>
        <p:spPr>
          <a:xfrm>
            <a:off x="299305" y="5679685"/>
            <a:ext cx="4067743" cy="1152686"/>
          </a:xfrm>
          <a:prstGeom prst="rect">
            <a:avLst/>
          </a:prstGeom>
        </p:spPr>
      </p:pic>
      <p:pic>
        <p:nvPicPr>
          <p:cNvPr id="9" name="Picture 8">
            <a:extLst>
              <a:ext uri="{FF2B5EF4-FFF2-40B4-BE49-F238E27FC236}">
                <a16:creationId xmlns:a16="http://schemas.microsoft.com/office/drawing/2014/main" id="{B5C12186-9999-4CD1-8DC2-8C5F23AB5782}"/>
              </a:ext>
            </a:extLst>
          </p:cNvPr>
          <p:cNvPicPr>
            <a:picLocks noChangeAspect="1"/>
          </p:cNvPicPr>
          <p:nvPr/>
        </p:nvPicPr>
        <p:blipFill>
          <a:blip r:embed="rId4"/>
          <a:stretch>
            <a:fillRect/>
          </a:stretch>
        </p:blipFill>
        <p:spPr>
          <a:xfrm>
            <a:off x="9016787" y="424594"/>
            <a:ext cx="3048425" cy="1981477"/>
          </a:xfrm>
          <a:prstGeom prst="rect">
            <a:avLst/>
          </a:prstGeom>
        </p:spPr>
      </p:pic>
      <p:sp>
        <p:nvSpPr>
          <p:cNvPr id="10" name="Rectangle 9">
            <a:extLst>
              <a:ext uri="{FF2B5EF4-FFF2-40B4-BE49-F238E27FC236}">
                <a16:creationId xmlns:a16="http://schemas.microsoft.com/office/drawing/2014/main" id="{17DC97F9-79AF-41D5-9DCB-E01DC41B341B}"/>
              </a:ext>
            </a:extLst>
          </p:cNvPr>
          <p:cNvSpPr/>
          <p:nvPr/>
        </p:nvSpPr>
        <p:spPr>
          <a:xfrm>
            <a:off x="299305" y="4756355"/>
            <a:ext cx="802046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ECO TEAM with </a:t>
            </a:r>
            <a:r>
              <a:rPr lang="en-US" sz="5400" b="1" cap="none" spc="0" dirty="0" err="1">
                <a:ln w="22225">
                  <a:solidFill>
                    <a:schemeClr val="accent2"/>
                  </a:solidFill>
                  <a:prstDash val="solid"/>
                </a:ln>
                <a:solidFill>
                  <a:schemeClr val="accent2">
                    <a:lumMod val="40000"/>
                    <a:lumOff val="60000"/>
                  </a:schemeClr>
                </a:solidFill>
                <a:effectLst/>
              </a:rPr>
              <a:t>Mrs</a:t>
            </a:r>
            <a:r>
              <a:rPr lang="en-US" sz="5400" b="1" cap="none" spc="0" dirty="0">
                <a:ln w="22225">
                  <a:solidFill>
                    <a:schemeClr val="accent2"/>
                  </a:solidFill>
                  <a:prstDash val="solid"/>
                </a:ln>
                <a:solidFill>
                  <a:schemeClr val="accent2">
                    <a:lumMod val="40000"/>
                    <a:lumOff val="60000"/>
                  </a:schemeClr>
                </a:solidFill>
                <a:effectLst/>
              </a:rPr>
              <a:t> King</a:t>
            </a:r>
          </a:p>
        </p:txBody>
      </p:sp>
    </p:spTree>
    <p:extLst>
      <p:ext uri="{BB962C8B-B14F-4D97-AF65-F5344CB8AC3E}">
        <p14:creationId xmlns:p14="http://schemas.microsoft.com/office/powerpoint/2010/main" val="150010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5350-2D52-4ACD-BF6B-7FEB6420F7C3}"/>
              </a:ext>
            </a:extLst>
          </p:cNvPr>
          <p:cNvSpPr>
            <a:spLocks noGrp="1"/>
          </p:cNvSpPr>
          <p:nvPr>
            <p:ph type="ctrTitle"/>
          </p:nvPr>
        </p:nvSpPr>
        <p:spPr>
          <a:xfrm>
            <a:off x="5579055" y="281896"/>
            <a:ext cx="4841966" cy="985837"/>
          </a:xfrm>
        </p:spPr>
        <p:txBody>
          <a:bodyPr>
            <a:noAutofit/>
          </a:bodyPr>
          <a:lstStyle/>
          <a:p>
            <a:r>
              <a:rPr lang="en-GB" sz="3600" dirty="0">
                <a:latin typeface="Berlin Sans FB" panose="020E0602020502020306" pitchFamily="34" charset="0"/>
              </a:rPr>
              <a:t>What would my responsibilities be?</a:t>
            </a:r>
          </a:p>
        </p:txBody>
      </p:sp>
      <p:sp>
        <p:nvSpPr>
          <p:cNvPr id="5" name="TextBox 4">
            <a:extLst>
              <a:ext uri="{FF2B5EF4-FFF2-40B4-BE49-F238E27FC236}">
                <a16:creationId xmlns:a16="http://schemas.microsoft.com/office/drawing/2014/main" id="{C81EBF29-8789-42B0-9539-32747AB67768}"/>
              </a:ext>
            </a:extLst>
          </p:cNvPr>
          <p:cNvSpPr txBox="1"/>
          <p:nvPr/>
        </p:nvSpPr>
        <p:spPr>
          <a:xfrm>
            <a:off x="5061568" y="1135496"/>
            <a:ext cx="6096000" cy="569386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Berlin Sans FB" panose="020E0602020502020306" pitchFamily="34" charset="0"/>
                <a:ea typeface="Calibri" panose="020F0502020204030204" pitchFamily="34" charset="0"/>
                <a:cs typeface="Times New Roman" panose="02020603050405020304" pitchFamily="18" charset="0"/>
              </a:rPr>
              <a:t>Going to other classes, helping and explaining how to be safe online.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Berlin Sans FB" panose="020E0602020502020306" pitchFamily="34" charset="0"/>
                <a:ea typeface="Calibri" panose="020F0502020204030204" pitchFamily="34" charset="0"/>
                <a:cs typeface="Times New Roman" panose="02020603050405020304" pitchFamily="18" charset="0"/>
              </a:rPr>
              <a:t>Creating posters and coming up with other creative ways to encourage and help everyone become safer on the internet!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Berlin Sans FB" panose="020E0602020502020306" pitchFamily="34" charset="0"/>
                <a:ea typeface="Calibri" panose="020F0502020204030204" pitchFamily="34" charset="0"/>
                <a:cs typeface="Times New Roman" panose="02020603050405020304" pitchFamily="18" charset="0"/>
              </a:rPr>
              <a:t>Leading the Safer Internet </a:t>
            </a:r>
            <a:br>
              <a:rPr kumimoji="0" lang="en-GB" sz="2600" b="0" i="0" u="none" strike="noStrike" kern="1200" cap="none" spc="0" normalizeH="0" baseline="0" noProof="0" dirty="0">
                <a:ln>
                  <a:noFill/>
                </a:ln>
                <a:solidFill>
                  <a:prstClr val="black"/>
                </a:solidFill>
                <a:effectLst/>
                <a:uLnTx/>
                <a:uFillTx/>
                <a:latin typeface="Berlin Sans FB" panose="020E0602020502020306" pitchFamily="34" charset="0"/>
                <a:ea typeface="Calibri" panose="020F0502020204030204" pitchFamily="34" charset="0"/>
                <a:cs typeface="Times New Roman" panose="02020603050405020304" pitchFamily="18" charset="0"/>
              </a:rPr>
            </a:br>
            <a:r>
              <a:rPr kumimoji="0" lang="en-GB" sz="2600" b="0" i="0" u="none" strike="noStrike" kern="1200" cap="none" spc="0" normalizeH="0" baseline="0" noProof="0" dirty="0">
                <a:ln>
                  <a:noFill/>
                </a:ln>
                <a:solidFill>
                  <a:prstClr val="black"/>
                </a:solidFill>
                <a:effectLst/>
                <a:uLnTx/>
                <a:uFillTx/>
                <a:latin typeface="Berlin Sans FB" panose="020E0602020502020306" pitchFamily="34" charset="0"/>
                <a:ea typeface="Calibri" panose="020F0502020204030204" pitchFamily="34" charset="0"/>
                <a:cs typeface="Times New Roman" panose="02020603050405020304" pitchFamily="18" charset="0"/>
              </a:rPr>
              <a:t>Day assembly in February.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Berlin Sans FB" panose="020E0602020502020306" pitchFamily="34" charset="0"/>
                <a:ea typeface="Calibri" panose="020F0502020204030204" pitchFamily="34" charset="0"/>
                <a:cs typeface="Times New Roman" panose="02020603050405020304" pitchFamily="18" charset="0"/>
              </a:rPr>
              <a:t>Have regular meetings </a:t>
            </a:r>
            <a:br>
              <a:rPr kumimoji="0" lang="en-GB" sz="2600" b="0" i="0" u="none" strike="noStrike" kern="1200" cap="none" spc="0" normalizeH="0" baseline="0" noProof="0" dirty="0">
                <a:ln>
                  <a:noFill/>
                </a:ln>
                <a:solidFill>
                  <a:prstClr val="black"/>
                </a:solidFill>
                <a:effectLst/>
                <a:uLnTx/>
                <a:uFillTx/>
                <a:latin typeface="Berlin Sans FB" panose="020E0602020502020306" pitchFamily="34" charset="0"/>
                <a:ea typeface="Calibri" panose="020F0502020204030204" pitchFamily="34" charset="0"/>
                <a:cs typeface="Times New Roman" panose="02020603050405020304" pitchFamily="18" charset="0"/>
              </a:rPr>
            </a:br>
            <a:r>
              <a:rPr kumimoji="0" lang="en-GB" sz="2600" b="0" i="0" u="none" strike="noStrike" kern="1200" cap="none" spc="0" normalizeH="0" baseline="0" noProof="0" dirty="0">
                <a:ln>
                  <a:noFill/>
                </a:ln>
                <a:solidFill>
                  <a:prstClr val="black"/>
                </a:solidFill>
                <a:effectLst/>
                <a:uLnTx/>
                <a:uFillTx/>
                <a:latin typeface="Berlin Sans FB" panose="020E0602020502020306" pitchFamily="34" charset="0"/>
                <a:ea typeface="Calibri" panose="020F0502020204030204" pitchFamily="34" charset="0"/>
                <a:cs typeface="Times New Roman" panose="02020603050405020304" pitchFamily="18" charset="0"/>
              </a:rPr>
              <a:t>during lunchtime to discuss</a:t>
            </a:r>
            <a:br>
              <a:rPr kumimoji="0" lang="en-GB" sz="2600" b="0" i="0" u="none" strike="noStrike" kern="1200" cap="none" spc="0" normalizeH="0" baseline="0" noProof="0" dirty="0">
                <a:ln>
                  <a:noFill/>
                </a:ln>
                <a:solidFill>
                  <a:prstClr val="black"/>
                </a:solidFill>
                <a:effectLst/>
                <a:uLnTx/>
                <a:uFillTx/>
                <a:latin typeface="Berlin Sans FB" panose="020E0602020502020306" pitchFamily="34" charset="0"/>
                <a:ea typeface="Calibri" panose="020F0502020204030204" pitchFamily="34" charset="0"/>
                <a:cs typeface="Times New Roman" panose="02020603050405020304" pitchFamily="18" charset="0"/>
              </a:rPr>
            </a:br>
            <a:r>
              <a:rPr kumimoji="0" lang="en-GB" sz="2600" b="0" i="0" u="none" strike="noStrike" kern="1200" cap="none" spc="0" normalizeH="0" baseline="0" noProof="0" dirty="0">
                <a:ln>
                  <a:noFill/>
                </a:ln>
                <a:solidFill>
                  <a:prstClr val="black"/>
                </a:solidFill>
                <a:effectLst/>
                <a:uLnTx/>
                <a:uFillTx/>
                <a:latin typeface="Berlin Sans FB" panose="020E0602020502020306" pitchFamily="34" charset="0"/>
                <a:ea typeface="Calibri" panose="020F0502020204030204" pitchFamily="34" charset="0"/>
                <a:cs typeface="Times New Roman" panose="02020603050405020304" pitchFamily="18" charset="0"/>
              </a:rPr>
              <a:t>projects and plans.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Berlin Sans FB" panose="020E0602020502020306" pitchFamily="34" charset="0"/>
                <a:ea typeface="Calibri" panose="020F0502020204030204" pitchFamily="34" charset="0"/>
                <a:cs typeface="Times New Roman" panose="02020603050405020304" pitchFamily="18" charset="0"/>
              </a:rPr>
              <a:t>Checking that laptops/ </a:t>
            </a:r>
            <a:br>
              <a:rPr kumimoji="0" lang="en-GB" sz="2600" b="0" i="0" u="none" strike="noStrike" kern="1200" cap="none" spc="0" normalizeH="0" baseline="0" noProof="0" dirty="0">
                <a:ln>
                  <a:noFill/>
                </a:ln>
                <a:solidFill>
                  <a:prstClr val="black"/>
                </a:solidFill>
                <a:effectLst/>
                <a:uLnTx/>
                <a:uFillTx/>
                <a:latin typeface="Berlin Sans FB" panose="020E0602020502020306" pitchFamily="34" charset="0"/>
                <a:ea typeface="Calibri" panose="020F0502020204030204" pitchFamily="34" charset="0"/>
                <a:cs typeface="Times New Roman" panose="02020603050405020304" pitchFamily="18" charset="0"/>
              </a:rPr>
            </a:br>
            <a:r>
              <a:rPr kumimoji="0" lang="en-GB" sz="2600" b="0" i="0" u="none" strike="noStrike" kern="1200" cap="none" spc="0" normalizeH="0" baseline="0" noProof="0" dirty="0">
                <a:ln>
                  <a:noFill/>
                </a:ln>
                <a:solidFill>
                  <a:prstClr val="black"/>
                </a:solidFill>
                <a:effectLst/>
                <a:uLnTx/>
                <a:uFillTx/>
                <a:latin typeface="Berlin Sans FB" panose="020E0602020502020306" pitchFamily="34" charset="0"/>
                <a:ea typeface="Calibri" panose="020F0502020204030204" pitchFamily="34" charset="0"/>
                <a:cs typeface="Times New Roman" panose="02020603050405020304" pitchFamily="18" charset="0"/>
              </a:rPr>
              <a:t>iPads are being properly </a:t>
            </a:r>
            <a:br>
              <a:rPr kumimoji="0" lang="en-GB" sz="2600" b="0" i="0" u="none" strike="noStrike" kern="1200" cap="none" spc="0" normalizeH="0" baseline="0" noProof="0" dirty="0">
                <a:ln>
                  <a:noFill/>
                </a:ln>
                <a:solidFill>
                  <a:prstClr val="black"/>
                </a:solidFill>
                <a:effectLst/>
                <a:uLnTx/>
                <a:uFillTx/>
                <a:latin typeface="Berlin Sans FB" panose="020E0602020502020306" pitchFamily="34" charset="0"/>
                <a:ea typeface="Calibri" panose="020F0502020204030204" pitchFamily="34" charset="0"/>
                <a:cs typeface="Times New Roman" panose="02020603050405020304" pitchFamily="18" charset="0"/>
              </a:rPr>
            </a:br>
            <a:r>
              <a:rPr kumimoji="0" lang="en-GB" sz="2600" b="0" i="0" u="none" strike="noStrike" kern="1200" cap="none" spc="0" normalizeH="0" baseline="0" noProof="0" dirty="0">
                <a:ln>
                  <a:noFill/>
                </a:ln>
                <a:solidFill>
                  <a:prstClr val="black"/>
                </a:solidFill>
                <a:effectLst/>
                <a:uLnTx/>
                <a:uFillTx/>
                <a:latin typeface="Berlin Sans FB" panose="020E0602020502020306" pitchFamily="34" charset="0"/>
                <a:ea typeface="Calibri" panose="020F0502020204030204" pitchFamily="34" charset="0"/>
                <a:cs typeface="Times New Roman" panose="02020603050405020304" pitchFamily="18" charset="0"/>
              </a:rPr>
              <a:t>stored. </a:t>
            </a:r>
          </a:p>
        </p:txBody>
      </p:sp>
      <p:pic>
        <p:nvPicPr>
          <p:cNvPr id="1028" name="Picture 4" descr="Social network vector poster for internet communication and personal data  protection or technical support. Vector design for information technologies  Stock Vector Image &amp; Art - Alamy">
            <a:extLst>
              <a:ext uri="{FF2B5EF4-FFF2-40B4-BE49-F238E27FC236}">
                <a16:creationId xmlns:a16="http://schemas.microsoft.com/office/drawing/2014/main" id="{2264803F-B5A5-4C11-ABFE-E174E60FA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953"/>
          <a:stretch/>
        </p:blipFill>
        <p:spPr bwMode="auto">
          <a:xfrm>
            <a:off x="0" y="-1"/>
            <a:ext cx="4841966"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9855DA71-AC42-48F9-98D5-11C7966F2E06}"/>
              </a:ext>
            </a:extLst>
          </p:cNvPr>
          <p:cNvSpPr/>
          <p:nvPr/>
        </p:nvSpPr>
        <p:spPr>
          <a:xfrm>
            <a:off x="1471749" y="2865120"/>
            <a:ext cx="3021874" cy="2638697"/>
          </a:xfrm>
          <a:custGeom>
            <a:avLst/>
            <a:gdLst>
              <a:gd name="connsiteX0" fmla="*/ 26125 w 3021874"/>
              <a:gd name="connsiteY0" fmla="*/ 78377 h 2603863"/>
              <a:gd name="connsiteX1" fmla="*/ 43542 w 3021874"/>
              <a:gd name="connsiteY1" fmla="*/ 2098766 h 2603863"/>
              <a:gd name="connsiteX2" fmla="*/ 539931 w 3021874"/>
              <a:gd name="connsiteY2" fmla="*/ 2342606 h 2603863"/>
              <a:gd name="connsiteX3" fmla="*/ 1576251 w 3021874"/>
              <a:gd name="connsiteY3" fmla="*/ 2368732 h 2603863"/>
              <a:gd name="connsiteX4" fmla="*/ 1881051 w 3021874"/>
              <a:gd name="connsiteY4" fmla="*/ 2455817 h 2603863"/>
              <a:gd name="connsiteX5" fmla="*/ 2098765 w 3021874"/>
              <a:gd name="connsiteY5" fmla="*/ 2577737 h 2603863"/>
              <a:gd name="connsiteX6" fmla="*/ 2934788 w 3021874"/>
              <a:gd name="connsiteY6" fmla="*/ 2603863 h 2603863"/>
              <a:gd name="connsiteX7" fmla="*/ 3021874 w 3021874"/>
              <a:gd name="connsiteY7" fmla="*/ 2569029 h 2603863"/>
              <a:gd name="connsiteX8" fmla="*/ 2987040 w 3021874"/>
              <a:gd name="connsiteY8" fmla="*/ 0 h 2603863"/>
              <a:gd name="connsiteX9" fmla="*/ 52251 w 3021874"/>
              <a:gd name="connsiteY9" fmla="*/ 0 h 2603863"/>
              <a:gd name="connsiteX10" fmla="*/ 0 w 3021874"/>
              <a:gd name="connsiteY10" fmla="*/ 17417 h 2603863"/>
              <a:gd name="connsiteX11" fmla="*/ 26125 w 3021874"/>
              <a:gd name="connsiteY11" fmla="*/ 78377 h 26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74" h="2603863">
                <a:moveTo>
                  <a:pt x="26125" y="78377"/>
                </a:moveTo>
                <a:lnTo>
                  <a:pt x="43542" y="2098766"/>
                </a:lnTo>
                <a:lnTo>
                  <a:pt x="539931" y="2342606"/>
                </a:lnTo>
                <a:lnTo>
                  <a:pt x="1576251" y="2368732"/>
                </a:lnTo>
                <a:lnTo>
                  <a:pt x="1881051" y="2455817"/>
                </a:lnTo>
                <a:lnTo>
                  <a:pt x="2098765" y="2577737"/>
                </a:lnTo>
                <a:lnTo>
                  <a:pt x="2934788" y="2603863"/>
                </a:lnTo>
                <a:lnTo>
                  <a:pt x="3021874" y="2569029"/>
                </a:lnTo>
                <a:lnTo>
                  <a:pt x="2987040" y="0"/>
                </a:lnTo>
                <a:lnTo>
                  <a:pt x="52251" y="0"/>
                </a:lnTo>
                <a:lnTo>
                  <a:pt x="0" y="17417"/>
                </a:lnTo>
                <a:lnTo>
                  <a:pt x="26125" y="78377"/>
                </a:lnTo>
                <a:close/>
              </a:path>
            </a:pathLst>
          </a:custGeom>
          <a:solidFill>
            <a:srgbClr val="314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496FEB2-5375-4987-8072-F57D36630FC8}"/>
              </a:ext>
            </a:extLst>
          </p:cNvPr>
          <p:cNvSpPr txBox="1"/>
          <p:nvPr/>
        </p:nvSpPr>
        <p:spPr>
          <a:xfrm>
            <a:off x="1445622" y="1025016"/>
            <a:ext cx="2464527" cy="677108"/>
          </a:xfrm>
          <a:prstGeom prst="rect">
            <a:avLst/>
          </a:prstGeom>
          <a:solidFill>
            <a:srgbClr val="0FC4CD"/>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Leaders</a:t>
            </a:r>
            <a:endParaRPr kumimoji="0" lang="en-GB" sz="3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E52CA57A-6F34-424A-8921-F0BB410604AE}"/>
              </a:ext>
            </a:extLst>
          </p:cNvPr>
          <p:cNvSpPr/>
          <p:nvPr/>
        </p:nvSpPr>
        <p:spPr>
          <a:xfrm>
            <a:off x="1402080" y="1667934"/>
            <a:ext cx="3178629" cy="1057849"/>
          </a:xfrm>
          <a:prstGeom prst="roundRect">
            <a:avLst/>
          </a:prstGeom>
          <a:solidFill>
            <a:srgbClr val="314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2" descr="Image preview">
            <a:extLst>
              <a:ext uri="{FF2B5EF4-FFF2-40B4-BE49-F238E27FC236}">
                <a16:creationId xmlns:a16="http://schemas.microsoft.com/office/drawing/2014/main" id="{511E3F6E-D5D4-4DBF-9DC9-4C8262AF52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 t="6306" r="-281" b="45826"/>
          <a:stretch/>
        </p:blipFill>
        <p:spPr bwMode="auto">
          <a:xfrm>
            <a:off x="9203109" y="3428999"/>
            <a:ext cx="2842897" cy="2858563"/>
          </a:xfrm>
          <a:prstGeom prst="ellipse">
            <a:avLst/>
          </a:prstGeom>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572E681-37D8-4E68-862B-F271285DBC64}"/>
              </a:ext>
            </a:extLst>
          </p:cNvPr>
          <p:cNvSpPr txBox="1"/>
          <p:nvPr/>
        </p:nvSpPr>
        <p:spPr>
          <a:xfrm>
            <a:off x="985349" y="495413"/>
            <a:ext cx="1567273" cy="677108"/>
          </a:xfrm>
          <a:prstGeom prst="rect">
            <a:avLst/>
          </a:prstGeom>
          <a:solidFill>
            <a:srgbClr val="0FC4CD"/>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Digital</a:t>
            </a:r>
            <a:endParaRPr kumimoji="0" lang="en-GB" sz="3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B9E62B4-89A1-4126-B705-34981713600C}"/>
              </a:ext>
            </a:extLst>
          </p:cNvPr>
          <p:cNvSpPr txBox="1"/>
          <p:nvPr/>
        </p:nvSpPr>
        <p:spPr>
          <a:xfrm>
            <a:off x="1471749" y="1758505"/>
            <a:ext cx="291949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rPr>
              <a:t>What makes a good Digital Leader?</a:t>
            </a: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D2FA076F-2CC0-4BB8-AA93-6C9E4E80B902}"/>
              </a:ext>
            </a:extLst>
          </p:cNvPr>
          <p:cNvSpPr txBox="1"/>
          <p:nvPr/>
        </p:nvSpPr>
        <p:spPr>
          <a:xfrm>
            <a:off x="1471749" y="2865120"/>
            <a:ext cx="3021874"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rPr>
              <a:t>Someone who: </a:t>
            </a:r>
            <a:br>
              <a:rPr kumimoji="0" lang="en-GB" sz="1800" b="0"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rPr>
            </a:br>
            <a:r>
              <a:rPr kumimoji="0" lang="en-GB" sz="1800" b="0"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rPr>
              <a:t>- is confident using technology and can problem solve.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rPr>
              <a:t>- can work well with others and help other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rPr>
              <a:t>- has lots of ideas about how to help everyone become safer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E838C6D-5DF0-47F5-8A39-01CCA506B7D2}"/>
              </a:ext>
            </a:extLst>
          </p:cNvPr>
          <p:cNvSpPr txBox="1"/>
          <p:nvPr/>
        </p:nvSpPr>
        <p:spPr>
          <a:xfrm>
            <a:off x="9317057" y="5114260"/>
            <a:ext cx="2559508" cy="1461844"/>
          </a:xfrm>
          <a:prstGeom prst="rect">
            <a:avLst/>
          </a:prstGeom>
          <a:noFill/>
        </p:spPr>
        <p:txBody>
          <a:bodyPr wrap="square">
            <a:prstTxWarp prst="textArchDow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Berlin Sans FB" panose="020E0602020502020306" pitchFamily="34" charset="0"/>
                <a:ea typeface="Calibri" panose="020F0502020204030204" pitchFamily="34" charset="0"/>
                <a:cs typeface="Times New Roman" panose="02020603050405020304" pitchFamily="18" charset="0"/>
              </a:rPr>
              <a:t>Led by Mrs Semple</a:t>
            </a: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764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EBBE95-1D13-44DB-87E0-4B10754CC32D}"/>
              </a:ext>
            </a:extLst>
          </p:cNvPr>
          <p:cNvSpPr txBox="1"/>
          <p:nvPr/>
        </p:nvSpPr>
        <p:spPr>
          <a:xfrm>
            <a:off x="96982" y="166570"/>
            <a:ext cx="4752110" cy="5878532"/>
          </a:xfrm>
          <a:prstGeom prst="rect">
            <a:avLst/>
          </a:prstGeom>
          <a:noFill/>
        </p:spPr>
        <p:txBody>
          <a:bodyPr wrap="square" rtlCol="0">
            <a:spAutoFit/>
          </a:bodyPr>
          <a:lstStyle/>
          <a:p>
            <a:r>
              <a:rPr lang="en-GB" sz="3600" dirty="0">
                <a:latin typeface="Twinkl Cursive Looped" panose="02000000000000000000" pitchFamily="50" charset="0"/>
              </a:rPr>
              <a:t>Performance Leaders </a:t>
            </a:r>
          </a:p>
          <a:p>
            <a:r>
              <a:rPr lang="en-GB" sz="2000" dirty="0">
                <a:latin typeface="Twinkl Cursive Looped" panose="02000000000000000000" pitchFamily="50" charset="0"/>
              </a:rPr>
              <a:t>1 child per class. </a:t>
            </a:r>
          </a:p>
          <a:p>
            <a:endParaRPr lang="en-GB" sz="2000" dirty="0">
              <a:latin typeface="Twinkl Cursive Looped" panose="02000000000000000000" pitchFamily="50" charset="0"/>
            </a:endParaRPr>
          </a:p>
          <a:p>
            <a:r>
              <a:rPr lang="en-GB" sz="2400" dirty="0">
                <a:latin typeface="Twinkl Cursive Looped" panose="02000000000000000000" pitchFamily="50" charset="0"/>
              </a:rPr>
              <a:t>As a Performance Leader you will need to be confident and have a love for music. You don’t need to be able to play an instrument or have experience in performing but have the desire to want to share music with others. You will also need good listening skills. </a:t>
            </a:r>
          </a:p>
          <a:p>
            <a:endParaRPr lang="en-GB" sz="2400" dirty="0">
              <a:latin typeface="Twinkl Cursive Looped" panose="02000000000000000000" pitchFamily="50" charset="0"/>
            </a:endParaRPr>
          </a:p>
          <a:p>
            <a:r>
              <a:rPr lang="en-GB" sz="2400" dirty="0">
                <a:latin typeface="Twinkl Cursive Looped" panose="02000000000000000000" pitchFamily="50" charset="0"/>
              </a:rPr>
              <a:t> </a:t>
            </a:r>
          </a:p>
          <a:p>
            <a:endParaRPr lang="en-GB" sz="2000" dirty="0">
              <a:latin typeface="Twinkl Cursive Looped" panose="02000000000000000000" pitchFamily="50" charset="0"/>
            </a:endParaRPr>
          </a:p>
          <a:p>
            <a:endParaRPr lang="en-GB" sz="2000" dirty="0">
              <a:latin typeface="Twinkl Cursive Looped" panose="02000000000000000000" pitchFamily="50" charset="0"/>
            </a:endParaRPr>
          </a:p>
          <a:p>
            <a:pPr marL="285750" indent="-285750">
              <a:buFontTx/>
              <a:buChar char="-"/>
            </a:pPr>
            <a:endParaRPr lang="en-GB" sz="2000" dirty="0">
              <a:latin typeface="Twinkl Cursive Looped" panose="02000000000000000000" pitchFamily="50" charset="0"/>
            </a:endParaRPr>
          </a:p>
        </p:txBody>
      </p:sp>
      <p:sp>
        <p:nvSpPr>
          <p:cNvPr id="6" name="TextBox 5">
            <a:extLst>
              <a:ext uri="{FF2B5EF4-FFF2-40B4-BE49-F238E27FC236}">
                <a16:creationId xmlns:a16="http://schemas.microsoft.com/office/drawing/2014/main" id="{3335B16D-D1B2-4972-AA16-2898F0363DAE}"/>
              </a:ext>
            </a:extLst>
          </p:cNvPr>
          <p:cNvSpPr txBox="1"/>
          <p:nvPr/>
        </p:nvSpPr>
        <p:spPr>
          <a:xfrm>
            <a:off x="6400800" y="0"/>
            <a:ext cx="5791200" cy="6740307"/>
          </a:xfrm>
          <a:prstGeom prst="rect">
            <a:avLst/>
          </a:prstGeom>
          <a:noFill/>
        </p:spPr>
        <p:txBody>
          <a:bodyPr wrap="square">
            <a:spAutoFit/>
          </a:bodyPr>
          <a:lstStyle/>
          <a:p>
            <a:pPr algn="ctr"/>
            <a:r>
              <a:rPr lang="en-GB" sz="2400" dirty="0">
                <a:latin typeface="Twinkl Cursive Looped" panose="02000000000000000000" pitchFamily="50" charset="0"/>
              </a:rPr>
              <a:t>Responsibilities: </a:t>
            </a:r>
          </a:p>
          <a:p>
            <a:endParaRPr lang="en-GB" sz="2400" dirty="0">
              <a:latin typeface="Twinkl Cursive Looped" panose="02000000000000000000" pitchFamily="50" charset="0"/>
            </a:endParaRPr>
          </a:p>
          <a:p>
            <a:pPr marL="285750" indent="-285750">
              <a:buFontTx/>
              <a:buChar char="-"/>
            </a:pPr>
            <a:r>
              <a:rPr lang="en-GB" sz="2400" dirty="0">
                <a:latin typeface="Twinkl Cursive Looped" panose="02000000000000000000" pitchFamily="50" charset="0"/>
              </a:rPr>
              <a:t>To take in your class weekly scores for our Weekly Listening Challenge. </a:t>
            </a:r>
          </a:p>
          <a:p>
            <a:endParaRPr lang="en-GB" sz="2400" dirty="0">
              <a:latin typeface="Twinkl Cursive Looped" panose="02000000000000000000" pitchFamily="50" charset="0"/>
            </a:endParaRPr>
          </a:p>
          <a:p>
            <a:pPr marL="285750" indent="-285750">
              <a:buFontTx/>
              <a:buChar char="-"/>
            </a:pPr>
            <a:r>
              <a:rPr lang="en-GB" sz="2400" dirty="0">
                <a:latin typeface="Twinkl Cursive Looped" panose="02000000000000000000" pitchFamily="50" charset="0"/>
              </a:rPr>
              <a:t>To support with the music choices for collective worships, assemblies and the Weekly Listening Challenge. </a:t>
            </a:r>
          </a:p>
          <a:p>
            <a:endParaRPr lang="en-GB" sz="2400" dirty="0">
              <a:latin typeface="Twinkl Cursive Looped" panose="02000000000000000000" pitchFamily="50" charset="0"/>
            </a:endParaRPr>
          </a:p>
          <a:p>
            <a:pPr marL="285750" indent="-285750">
              <a:buFontTx/>
              <a:buChar char="-"/>
            </a:pPr>
            <a:r>
              <a:rPr lang="en-GB" sz="2400" dirty="0">
                <a:latin typeface="Twinkl Cursive Looped" panose="02000000000000000000" pitchFamily="50" charset="0"/>
              </a:rPr>
              <a:t>To help teachers with music equipment for lessons and ensuring this is kept tidy in the music room. </a:t>
            </a:r>
          </a:p>
          <a:p>
            <a:endParaRPr lang="en-GB" sz="2400" dirty="0">
              <a:latin typeface="Twinkl Cursive Looped" panose="02000000000000000000" pitchFamily="50" charset="0"/>
            </a:endParaRPr>
          </a:p>
          <a:p>
            <a:pPr marL="285750" indent="-285750">
              <a:buFontTx/>
              <a:buChar char="-"/>
            </a:pPr>
            <a:r>
              <a:rPr lang="en-GB" sz="2400" dirty="0">
                <a:latin typeface="Twinkl Cursive Looped" panose="02000000000000000000" pitchFamily="50" charset="0"/>
              </a:rPr>
              <a:t>To support the front of house team at performance events in school such as the Year 6 Leavers Production, Year 4 Christmas Production and other performances throughout the year. </a:t>
            </a:r>
          </a:p>
        </p:txBody>
      </p:sp>
      <p:pic>
        <p:nvPicPr>
          <p:cNvPr id="7" name="Picture 6">
            <a:extLst>
              <a:ext uri="{FF2B5EF4-FFF2-40B4-BE49-F238E27FC236}">
                <a16:creationId xmlns:a16="http://schemas.microsoft.com/office/drawing/2014/main" id="{3C13A2CC-BC9D-4A5F-A215-A1BC7AF41FD3}"/>
              </a:ext>
            </a:extLst>
          </p:cNvPr>
          <p:cNvPicPr>
            <a:picLocks noChangeAspect="1"/>
          </p:cNvPicPr>
          <p:nvPr/>
        </p:nvPicPr>
        <p:blipFill>
          <a:blip r:embed="rId2"/>
          <a:stretch>
            <a:fillRect/>
          </a:stretch>
        </p:blipFill>
        <p:spPr>
          <a:xfrm>
            <a:off x="4971630" y="166570"/>
            <a:ext cx="1359897" cy="1994614"/>
          </a:xfrm>
          <a:prstGeom prst="rect">
            <a:avLst/>
          </a:prstGeom>
        </p:spPr>
      </p:pic>
      <p:sp>
        <p:nvSpPr>
          <p:cNvPr id="9" name="TextBox 8">
            <a:extLst>
              <a:ext uri="{FF2B5EF4-FFF2-40B4-BE49-F238E27FC236}">
                <a16:creationId xmlns:a16="http://schemas.microsoft.com/office/drawing/2014/main" id="{42D75CA0-B7BC-4826-9038-B698981853C6}"/>
              </a:ext>
            </a:extLst>
          </p:cNvPr>
          <p:cNvSpPr txBox="1"/>
          <p:nvPr/>
        </p:nvSpPr>
        <p:spPr>
          <a:xfrm>
            <a:off x="249382" y="5367991"/>
            <a:ext cx="6130636" cy="1323439"/>
          </a:xfrm>
          <a:prstGeom prst="rect">
            <a:avLst/>
          </a:prstGeom>
          <a:noFill/>
        </p:spPr>
        <p:txBody>
          <a:bodyPr wrap="square">
            <a:spAutoFit/>
          </a:bodyPr>
          <a:lstStyle/>
          <a:p>
            <a:r>
              <a:rPr lang="en-GB" sz="2000" dirty="0">
                <a:latin typeface="Twinkl Cursive Looped" panose="02000000000000000000" pitchFamily="50" charset="0"/>
              </a:rPr>
              <a:t>We will meet twice a half term to discuss your class scores for the Weekly Listening Challenge, to discuss upcoming events and how we can share our love for music at our school.</a:t>
            </a:r>
            <a:endParaRPr lang="en-GB" sz="2000" dirty="0"/>
          </a:p>
        </p:txBody>
      </p:sp>
      <p:pic>
        <p:nvPicPr>
          <p:cNvPr id="1028" name="Picture 4" descr="Photography Colorful music notes background">
            <a:extLst>
              <a:ext uri="{FF2B5EF4-FFF2-40B4-BE49-F238E27FC236}">
                <a16:creationId xmlns:a16="http://schemas.microsoft.com/office/drawing/2014/main" id="{CE0D22F4-36B9-4C3E-9C09-78E67F787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630" y="2303570"/>
            <a:ext cx="1537978" cy="1994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usic Notes Color Images – Browse 728,981 Stock Photos, Vectors, and Video  | Adobe Stock">
            <a:extLst>
              <a:ext uri="{FF2B5EF4-FFF2-40B4-BE49-F238E27FC236}">
                <a16:creationId xmlns:a16="http://schemas.microsoft.com/office/drawing/2014/main" id="{20FD65C4-DABB-4F12-BB58-D2ECCECE02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82" y="4369509"/>
            <a:ext cx="6008967" cy="998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062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A47E75-32CA-4E51-BE29-9A842959344F}"/>
              </a:ext>
            </a:extLst>
          </p:cNvPr>
          <p:cNvSpPr>
            <a:spLocks noGrp="1"/>
          </p:cNvSpPr>
          <p:nvPr>
            <p:ph idx="1"/>
          </p:nvPr>
        </p:nvSpPr>
        <p:spPr>
          <a:xfrm>
            <a:off x="838200" y="2435225"/>
            <a:ext cx="10515600" cy="4351338"/>
          </a:xfrm>
        </p:spPr>
        <p:txBody>
          <a:bodyPr>
            <a:normAutofit/>
          </a:bodyPr>
          <a:lstStyle/>
          <a:p>
            <a:pPr marL="0" indent="0" algn="ctr">
              <a:buNone/>
            </a:pPr>
            <a:r>
              <a:rPr lang="en-GB" sz="4400" dirty="0">
                <a:latin typeface="Comic Sans MS" panose="030F0702030302020204" pitchFamily="66" charset="0"/>
              </a:rPr>
              <a:t>The following role, on the next slide, is just for year 5:</a:t>
            </a:r>
          </a:p>
        </p:txBody>
      </p:sp>
    </p:spTree>
    <p:extLst>
      <p:ext uri="{BB962C8B-B14F-4D97-AF65-F5344CB8AC3E}">
        <p14:creationId xmlns:p14="http://schemas.microsoft.com/office/powerpoint/2010/main" val="3663360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567</TotalTime>
  <Words>1245</Words>
  <Application>Microsoft Office PowerPoint</Application>
  <PresentationFormat>Widescreen</PresentationFormat>
  <Paragraphs>162</Paragraphs>
  <Slides>14</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Arial</vt:lpstr>
      <vt:lpstr>Berlin Sans FB</vt:lpstr>
      <vt:lpstr>Calibri</vt:lpstr>
      <vt:lpstr>Comic Sans MS</vt:lpstr>
      <vt:lpstr>Corbel</vt:lpstr>
      <vt:lpstr>Symbol</vt:lpstr>
      <vt:lpstr>Trebuchet MS</vt:lpstr>
      <vt:lpstr>Twinkl Cursive Looped</vt:lpstr>
      <vt:lpstr>Wingdings</vt:lpstr>
      <vt:lpstr>Wingdings 3</vt:lpstr>
      <vt:lpstr>Banded</vt:lpstr>
      <vt:lpstr>Facet</vt:lpstr>
      <vt:lpstr>Roles and responsibilities at Oakley CE Junior School</vt:lpstr>
      <vt:lpstr>PowerPoint Presentation</vt:lpstr>
      <vt:lpstr>The following roles are for year 3, 4 and 5 and 6:</vt:lpstr>
      <vt:lpstr>PowerPoint Presentation</vt:lpstr>
      <vt:lpstr>PowerPoint Presentation</vt:lpstr>
      <vt:lpstr>PowerPoint Presentation</vt:lpstr>
      <vt:lpstr>What would my responsibilities be?</vt:lpstr>
      <vt:lpstr>PowerPoint Presentation</vt:lpstr>
      <vt:lpstr>PowerPoint Presentation</vt:lpstr>
      <vt:lpstr>PowerPoint Presentation</vt:lpstr>
      <vt:lpstr>PowerPoint Presentation</vt:lpstr>
      <vt:lpstr>PowerPoint Presentation</vt:lpstr>
      <vt:lpstr>Junior Road Safety Officers led by Miss Silcox and Miss Collier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Alisha Rahman</dc:creator>
  <cp:lastModifiedBy>Hannah Shrewsbury</cp:lastModifiedBy>
  <cp:revision>32</cp:revision>
  <dcterms:created xsi:type="dcterms:W3CDTF">2023-09-14T12:23:43Z</dcterms:created>
  <dcterms:modified xsi:type="dcterms:W3CDTF">2024-10-04T11:58:45Z</dcterms:modified>
</cp:coreProperties>
</file>